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media/image4.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368" r:id="rId3"/>
    <p:sldId id="277" r:id="rId4"/>
    <p:sldId id="278" r:id="rId5"/>
    <p:sldId id="256" r:id="rId6"/>
    <p:sldId id="258" r:id="rId7"/>
    <p:sldId id="262" r:id="rId8"/>
    <p:sldId id="389" r:id="rId9"/>
    <p:sldId id="342" r:id="rId10"/>
    <p:sldId id="279" r:id="rId11"/>
    <p:sldId id="259" r:id="rId12"/>
    <p:sldId id="260" r:id="rId13"/>
    <p:sldId id="283" r:id="rId14"/>
    <p:sldId id="281" r:id="rId15"/>
    <p:sldId id="282" r:id="rId16"/>
    <p:sldId id="301" r:id="rId17"/>
    <p:sldId id="318" r:id="rId18"/>
    <p:sldId id="320" r:id="rId19"/>
    <p:sldId id="321" r:id="rId20"/>
    <p:sldId id="323" r:id="rId22"/>
    <p:sldId id="322" r:id="rId23"/>
    <p:sldId id="346" r:id="rId24"/>
    <p:sldId id="382" r:id="rId25"/>
    <p:sldId id="347" r:id="rId26"/>
    <p:sldId id="383" r:id="rId27"/>
    <p:sldId id="348" r:id="rId28"/>
    <p:sldId id="349" r:id="rId29"/>
    <p:sldId id="317" r:id="rId30"/>
    <p:sldId id="384" r:id="rId31"/>
    <p:sldId id="385" r:id="rId32"/>
    <p:sldId id="300" r:id="rId33"/>
    <p:sldId id="343" r:id="rId34"/>
    <p:sldId id="353" r:id="rId35"/>
    <p:sldId id="344" r:id="rId36"/>
    <p:sldId id="355" r:id="rId37"/>
    <p:sldId id="345" r:id="rId38"/>
    <p:sldId id="387" r:id="rId39"/>
    <p:sldId id="386" r:id="rId40"/>
    <p:sldId id="388" r:id="rId41"/>
    <p:sldId id="356" r:id="rId42"/>
    <p:sldId id="357" r:id="rId43"/>
    <p:sldId id="358" r:id="rId44"/>
    <p:sldId id="359" r:id="rId45"/>
    <p:sldId id="360" r:id="rId46"/>
    <p:sldId id="361" r:id="rId47"/>
    <p:sldId id="371" r:id="rId48"/>
    <p:sldId id="372" r:id="rId49"/>
    <p:sldId id="373" r:id="rId50"/>
    <p:sldId id="374" r:id="rId51"/>
    <p:sldId id="375" r:id="rId52"/>
    <p:sldId id="377" r:id="rId53"/>
    <p:sldId id="376" r:id="rId54"/>
    <p:sldId id="378" r:id="rId55"/>
    <p:sldId id="379" r:id="rId56"/>
    <p:sldId id="381" r:id="rId57"/>
    <p:sldId id="380" r:id="rId58"/>
    <p:sldId id="390" r:id="rId59"/>
    <p:sldId id="370" r:id="rId60"/>
    <p:sldId id="350" r:id="rId61"/>
    <p:sldId id="351" r:id="rId62"/>
    <p:sldId id="352" r:id="rId63"/>
    <p:sldId id="354" r:id="rId64"/>
    <p:sldId id="369" r:id="rId65"/>
    <p:sldId id="362" r:id="rId66"/>
    <p:sldId id="363" r:id="rId67"/>
    <p:sldId id="364" r:id="rId68"/>
    <p:sldId id="365" r:id="rId69"/>
    <p:sldId id="366" r:id="rId70"/>
    <p:sldId id="367" r:id="rId71"/>
    <p:sldId id="269" r:id="rId72"/>
    <p:sldId id="280" r:id="rId73"/>
    <p:sldId id="261" r:id="rId74"/>
    <p:sldId id="263" r:id="rId75"/>
    <p:sldId id="264" r:id="rId76"/>
    <p:sldId id="265" r:id="rId77"/>
    <p:sldId id="266" r:id="rId78"/>
    <p:sldId id="267" r:id="rId79"/>
    <p:sldId id="268" r:id="rId80"/>
    <p:sldId id="270" r:id="rId81"/>
    <p:sldId id="271" r:id="rId82"/>
    <p:sldId id="272"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2"/>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7818.192 7025.639 767,'7.332'0.000'0,"0.847"0.000"0,-0.061 0.000-6,1.141 0.000 4,1.583 0.000 1,-4.652 0.000 0,0.134 0.000 0,0.437 0.000 0,-0.110 0.000 0,-0.179 0.000 1,5.146-1.400 0,-1.475-1.907 1,1.271-0.527-1,-4.623 1.871 0,-0.018 0.293 0,3.662-0.295-1,-3.145 0.628 0,-0.028-0.424 1,-0.179-0.561 1,3.500-1.533 0,-0.899 0.474-2,0.389-0.189 1,-1.569-0.239 1,-1.313-0.458-1,-1.030 0.403 0,-0.266 0.956 0,0.283 0.752 1,0.102-0.459 1,-0.335-0.935-2,-0.369-0.353-1,1.613 0.309 1,0.998-0.896 0,3.452-1.917-1,-2.744 1.612 0,0.693-0.729-2,0.042-0.659 1,0.330-0.555-1,0.520-0.455 1,1.660-0.879-2,0.020 0.495 2,-1.913 1.086 4,-0.884 0.103-2,-1.701 1.085-1,-0.385 0.406 0,0.320-0.473 1,-0.870 0.014 4,-0.560 0.263-2,-0.312 0.427 1,0.579 0.080-1,-0.011 0.722-1,2.749-1.932 1,0.682-0.587-1,-0.669-0.265 0,-4.330 2.214 0,0.113-0.572-1,1.059-1.051-1,0.027 0.432 1,-0.044 0.737-1,1.117-1.542 0,0.392-2.075 1,-0.401-0.298 2,-2.846 3.514-1,0.144-0.064-2,0.159-0.040 0,0.485-0.383 0,0.134 0.022 1,0.094 0.049 0,-1.102 0.747 0,-0.435-0.309 0,2.200-3.678-1,-1.991 2.820 2,0.186-0.455 0,0.135-0.392-1,0.092-0.326-1,-0.598 1.091 0,0.282-0.230 0,0.665-1.218-1,-0.162-0.229 0,0.046-0.168 1,0.193-0.118 1,0.288-0.099 1,0.343-0.082 0,0.388-0.042-1,0.403-0.011-1,2.510-2.558 1,-0.017 0.621-1,-0.294 0.802 0,-2.604 2.734 1,-0.629 0.193 0,-0.315-0.329-1,-0.077-0.685 1,-0.281-0.505 4,-0.413-0.354 0,-0.487-0.229-6,-0.517-0.129 1,-0.138-0.454-1,0.140-0.662 2,1.426-3.770 0,0.337 0.425 1,0.275 0.930-3,-1.432 3.621 0,-0.279 0.412 1,0.018-0.092 1,0.227-0.445 0,-0.012-0.276 3,-0.181-0.142 1,-0.293-0.040-5,-0.358 0.034 0,-0.012 0.062-1,0.236 0.079 2,1.507-3.080 0,0.367 0.116 1,0.260 0.193-1,-1.005 2.153 0,-0.382 0.272-1,-1.137 2.278 0,-0.315 0.096 0,0.647-2.448 0,0.313-0.660 5,-0.727 2.068-2,-0.087-0.167-1,0.531-1.715-2,0.359-0.654 0,1.745-3.946-2,0.397 0.549 4,0.229 1.073-3,-1.631 3.843 1,-0.331 0.449 0,-0.014 0.355 0,0.212 0.271 1,-0.036 0.198 2,-0.213 0.137 2,-0.328 0.213-1,-0.395 0.257-4,-0.423 0.276 1,0.590-3.404 1,-1.765 4.197-1,-0.276-0.163 0,0.217-1.550 1,0.350-0.855 0,0.169-0.948 0,0.031-0.969-2,-0.002 0.604-1,0.396-0.781 0,0.986-2.184 0,0.688-0.206 0,1.388-2.009 0,0.789-0.276-1,-0.177 1.540 2,0.457-0.252 0,-0.500 1.587 1,0.303-0.268-1,1.785-3.771 0,-0.478 0.448 0,-1.072 2.063 1,-0.095 0.097-1,0.032-0.042 0,0.121-0.140 2,-0.222 0.198 2,-0.455 0.429-3,-0.224 0.574 0,-0.048 0.649-1,-0.297 0.649 1,-0.461 0.619 0,1.068-2.011 4,-0.381 2.167-2,-0.250 2.260-1,-2.067 3.646 0,2.860-5.505 4,-3.456 4.818 0,1.568-3.519-1,-1.597 3.568-5,-0.063-0.370 0,0.615-1.212 0,0.524-0.339 1,-0.729 1.561-1,-0.044-0.179 1,0.628-1.428-1,0.034 0.147 0,0.048 0.293 0,0.056 0.379 1,-0.749 1.055 0,-0.184-0.509 0,0.875-4.136-1,-0.638-0.057 0,-0.639 0.403 1,-0.909 2.783 0,-0.301 0.143 1,0.340-2.547-2,0.310-0.185 1,0.491-0.200 3,-0.383 2.316-2,-0.049 0.378-2,-0.130 0.447 0,-0.180 0.472-1,0.131 0.584 2,0.480 0.022 0,0.242-0.458 1,0.062-0.778 1,-0.070-0.592-1,-0.161-0.432 0,0.160-0.321-2,0.381-0.228 0,-0.232 0.710-1,-0.008-0.575 1,1.028-3.645 1,0.482-1.051-1,1.311-3.242 0,0.354 0.016-1,0.190 0.503-1,-2.173 5.631 2,-0.252-0.132-1,0.969-3.501 1,0.237-0.447 0,-1.099 2.965 2,-0.181-0.371 1,0.523-2.255 0,0.225-0.482-4,0.344-0.054 1,0.413 0.253 0,0.689-1.670 1,-0.276 0.097-1,-1.186 3.580 0,0.131-0.130 1,1.114-3.955 1,-0.379-0.217-1,-1.127 3.944 0,0.148 0.342 0,0.525-1.635 0,-0.242-0.012-1,0.005-0.099 1,0.179-0.156 1,-0.082-0.212 1,-0.264-0.243-2,-0.004-0.630-1,0.182-0.876 0,0.921-2.809 1,0.428-0.335-1,-0.660 2.121 0,-0.260 0.011-1,-0.006-0.331 0,0.176-0.558 1,-0.105-0.293 1,-0.299-0.091 1,-0.047 0.034-1,0.136 0.122-1,-0.660 2.458-1,-0.208 0.115 2,0.576-3.952 1,-0.577 1.067-1,-0.899 4.414 1,0.128-0.164-1,0.817-3.987 1,-0.233 0.700 3,-0.301 2.812-3,0.288 0.923-2,0.041 0.566 0,-0.137 0.284 1,-0.620 1.109 2,-0.248-1.142 1,0.771-4.403 0,0.346 0.632-4,-0.800 4.344 0,-0.095 0.573-1,0.503-2.979 0,-0.384 0.266-1,-0.897 3.625 5,-0.266 0.348 3,0.533-2.495-2,0.376 0.722-4,-0.521 2.973 0,-0.031-0.101 2,0.511-2.117 2,0.124 0.169-2,0.155 0.300-1,0.170 0.374-1,-0.563 1.938 1,-0.110-0.253-1,0.518-1.917 0,0.395-0.665-1,0.128-0.667 2,-0.068-0.636 2,0.633-2.421-1,0.389-0.573-3,-0.962 3.661 0,-0.120 0.210 1,0.571-1.753 0,0.272-0.108 0,0.001-0.163 0,-0.193-0.193 1,0.056-0.229 4,0.229-0.245-5,-0.034-0.622-1,-0.220-0.860 2,0.058-0.588 0,0.254-0.368-1,0.506-1.949-1,-0.301 0.837 1,-0.865 2.985-1,-0.434 0.990 1,-0.080 0.639 1,0.176 0.358 0,-0.029 0.519 5,-0.172 0.608-1,-0.267 0.244-1,-0.321-0.028-4,0.655-4.015 1,0.083 0.484 3,0.230 0.699-4,-0.940 4.347 1,-0.176 0.539-1,-0.470 1.648 0,-0.200 0.299 1,0.123-1.973-1,-0.340 0.393 6,-0.407 1.365-1,-0.226 0.192-3,-0.198 0.150 0,-0.169 0.113-1,-0.141-0.296 0,-0.114-0.574 0,0.288-0.767 1,0.560-0.870-1,0.351-0.877-1,0.186-0.842-1,0.459-0.800 0,0.632-0.733 0,-0.082 1.241 0,0.094-0.484 1,0.717-4.525-1,-0.230-0.483 0,-0.907 3.862 1,-0.236-0.191 0,0.338-2.315 0,0.304-0.157 0,0.092-0.097 0,-0.064-0.049 1,-0.171 0.388 1,-0.240 0.681-2,-0.277 0.479 1,-0.291 0.314 0,-0.287-0.219 0,-0.271-0.588 2,0.131-0.447 1,0.411-0.324-3,0.213-0.600-1,0.063-0.767 0,-0.048-0.450-1,-0.123-0.202 1,0.605-0.417 0,1.096-0.551-1,0.994-0.997 1,0.873-1.267 0,0.370-1.023 1,-0.007-0.801-2,-0.273-0.205 0,-0.452 0.229-1,-0.556 0.881 0,-0.605 1.304 1,-0.295-1.188 2,-0.733 1.420 0,-0.115-0.424 3,-0.077 2.035 4,0.151 1.944-2,-0.619 4.054-4,-0.149-0.128 1,-0.200-0.216-1,-0.227-0.270 0,-0.235-0.271 0,-0.229-0.260 0,-0.136-3.143 0,-0.241-1.735-2,-0.243 1.795 0,-0.139 0.161 1,-0.103-1.970-2,-0.112 0.393-1,-0.078 3.986 0,-0.039-0.853 1,-0.058-7.868 8,-0.035 0.376-6,-0.017 1.177-2,0.019 5.673 0,0.003 1.248 1,0.006 1.247-1,0.008 1.188 2,0.009 0.689 0,0.009 0.302 7,0.009 0.412 2,0.008 0.471-6,0.008 0.491-3,0.006 0.482 0,0.006-0.725-1,0.004-1.551 3,0.404-1.264 0,0.670-1.000-3,0.427-0.789-2,0.234-0.602 0,0.085-0.793 0,-0.025-0.892 0,-0.102-0.567 2,-0.152-0.309 0,-0.180-0.488 0,-0.192-0.592-1,-0.191-0.615 1,-0.182-0.602 0,-0.167-0.211 1,-0.147 0.077-1,-0.127 0.680 0,-0.107 1.076-1,0.290 0.907 1,0.559 0.744 1,0.346 0.994 1,0.180 1.125 1,0.629-3.422 5,-0.132 1.803-6,-0.257 1.642 1,-0.640 4.857 2,-0.183 0.797-4,-0.098-0.892 0,-0.208-0.056 0,-0.226 0.555 6,-0.127-1.137-2,-0.108-1.042-5,-0.089-0.925 0,-0.072-1.175-2,-0.056-1.297 1,-0.042-0.923-1,-0.030-0.613 1,-0.012 1.898 1,-0.010-0.252-1,-0.015-2.523-1,-0.003-0.064 1,0.001 0.048 2,0.004 0.126 0,0.000-2.038 0,0.009 0.430 0,0.017 4.728 0,0.005 0.177 1,0.003-2.419-1,0.006-0.528 1,0.005-0.283 0,0.005-0.095 0,0.004 0.019-1,0.003 0.100-2,0.002-0.201 0,0.002-0.406 2,0.002 0.198 0,0.001 0.619 1,0.000 0.913-1,0.000 1.079-1,0.001 1.146 0,0.000 1.140 0,-0.001 1.083 4,0.000 0.990 1,0.000 0.854 0,0.000 0.717-1,-0.001 0.609 0,0.000 0.504-1,0.000 0.109 0,0.000 0.724-1,-0.001 0.723-1,0.000 0.684 1,0.000-3.700 0,0.000 2.715-1,0.000 0.263 1,0.000 0.313 1,0.000-3.518-1,0.000 4.287-2,0.000 0.260 1,0.000-4.972 1,0.000 2.088-1,0.000 0.046-1,0.000-0.534 2,0.000 0.218 0,0.000-2.340-2,0.000 4.717 0,0.000 0.067 1,0.000-2.394 0,1.726-2.333-1,0.914 1.882 2,-0.253 2.209 1,0.732-0.626-2,-0.506 1.528-1,0.046-0.272 0,1.164-2.359-1,0.553-0.203 0,-0.904 2.056 1,-0.074-0.048 0,1.365-3.783 2,-0.653 0.544-2,-0.747 0.779 0,-0.881 3.197 1,0.231 0.836 1,0.036 0.469-1,2.787-5.687 4,-3.029 5.556-3,1.248-4.259 2,-1.311 1.425-4,0.166 1.031 0,0.904 0.636 1,0.018-0.444 1,-0.444-1.768 0,-0.969-0.047 0,-0.695 1.726 0,1.981 1.001-2,1.451 0.456 1,0.476-0.655 2,-2.611-0.619-3,-0.905-1.587 1,1.385-0.449 1,0.928 0.128-3,-0.719 2.986 1,0.101-0.259 0,0.899-1.320 0,0.230 0.073 1,0.200 0.220-1,-0.007 0.561 1,-0.383 1.067-1,2.976-2.209 0,-1.852 3.781 2,0.462 2.293 0,-0.683-1.879 3,-0.868-0.840-2,1.476-2.504-1,-1.114 0.510-2,-0.247 1.410 1,1.863 0.721-2,-1.929-0.796 2,-2.372-1.222 3,-1.055-0.403-2,-0.691 0.403-3,-0.410-0.867 0,-0.319 0.174 2,0.173 0.340 1,3.627-0.074-1,2.162 1.747 1,2.112 0.558-1,0.516-0.782-1,-0.404-1.544 0,1.199-1.164-2,-4.769 3.431 2,0.697-1.340 1,-0.573 0.372 0,-0.589 0.653 0,2.235-2.445-1,-1.651 2.976 2,1.832 1.589-1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1930.192 1609.639 767,'0.000'7.028'0,"0.000"-0.217"-4,0.000-12.871 5,0.000 0.034-1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1963.192 1593.639 767,'7.636'0.000'0,"-1.036"0.000"0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1"/>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2239.192 2666.639 767,'0.000'-6.240'0,"0.000"0.197"0,-0.477-0.614-5,-2.013-0.095 5,-0.707-4.589-3,1.426 3.881 2,0.113-0.298-2,0.167-0.007 1,-0.583-1.431 0,-0.641 0.012 0,-0.708-1.808 0,1.193 3.464 2,0.149-0.146 1,-0.297-2.231 1,0.534 1.142-1,0.547 1.452-1,0.161-2.852 0,1.955 3.666 0,5.536 6.985 2,0.546 0.306 0,-0.285-0.789 0,4.896-0.015 1,-4.463 0.378-5,0.610 0.627 0,3.158 1.042 0,-0.059 0.267 0,-0.462-0.029 0,-1.742-0.397 1,-0.830-0.238 1,-0.850-0.267-1,-0.806-0.268 1,3.154 0.685 1,-2.664 1.796 1,-1.527 0.894 3,0.543 0.655-2,0.708-2.048-3,-12.582-3.245 3,-0.585 0.172 0,0.124-0.013-5,-1.507-0.001 0,0.436 0.000 0,0.633 0.000 1,0.720 0.000 1,0.385 0.000 1,-0.339 0.000 0,0.116 0.000-2,-0.215 0.000 1,-0.177 0.000 0,-0.166 0.000 0,0.110 0.000 1,0.539 0.000-2,-0.893 0.000 1,0.619 0.000 0,-0.029 0.000 0,1.931-4.065 1,4.593-2.071 0,0.004-0.572 0,0.000-4.205-2,0.000 4.033 0,0.000-1.237 0,1.071-3.512-2,0.383 4.114 1,0.272 0.010 0,0.097 0.193 0,-0.030 0.310 1,0.274-1.334 2,-0.286 0.501-1,-0.325 0.490 0,-0.262 0.773 0,0.504-3.057 2,-0.146 2.863 0,4.657 7.051 0,0.065-0.321-1,-3.216 6.703 2,0.849-0.731-2,0.229 1.525-1,-0.653 0.764-3,-1.012 0.090 3,-1.004-0.319-2,-0.781-0.578 2,-0.441 2.208 0,-0.271 0.003 1,-0.083 2.996 0,0.039-5.158-3,-0.012 1.695-1,0.007-0.101 2,0.011-0.347 0,-0.435-0.050 0,-0.673 0.137 1,-0.763 0.241 1,0.532-3.064-1,-0.049 0.124-1,-0.388 2.010 1,0.127 0.174-1,0.494-1.781 1,0.129 0.099 1,-0.593 1.616 1,-0.598-0.674-3,0.042-1.177 1,-0.045-0.164 0,0.076-0.009 0,0.158 0.102 1,-0.369 1.918 1,0.452-0.983-2,0.448-1.236 0,-0.364 2.247-1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2028.192 3902.639 767,'-6.057'0.000'0,"-0.272"0.000"0,3.228-6.410-6,2.735-3.230 5,0.179-2.202-1,0.124 0.314 0,0.066 1.809 1,0.025 1.825 0,0.016 0.453 0,-0.012 1.128 3,-0.035 0.064-1,4.728 2.250 2,2.645 3.904-1,1.315 0.125-2,-1.949-0.012-2,0.554-0.001 1,4.365 0.005-2,-4.412-0.013 2,-0.216-0.002-1,-0.401-0.002 2,-0.495-0.002 1,4.889 0.000 8,-3.474-0.003-15,-13.730-0.006 11,-1.700 0.004-2,-0.178 0.289-5,-0.704 1.948 0,-2.489 1.312 0,5.476-1.756 0,-5.582 1.229 0,3.870-1.231 0,0.355 0.041 1,0.562 0.104 2,0.646 0.136 0,-4.029 2.502-1,1.134-0.175-1,0.369-1.275 2,1.249-1.309 2,-0.998-0.798-1,2.074-0.986-3,12.436-0.503 6,-0.647-2.832-4,-1.829-4.565-2,-0.925 1.882-1,0.764-1.926-1,0.052-0.831 1,-0.184 0.563 0,0.374-0.283-1,0.694-1.208 1,-0.214 0.445 1,-0.417 0.673 1,-0.526 0.784 0,-0.567 0.809 0,2.266-2.895 0,-1.360 5.123 0,3.206-1.145 7,-1.466 3.445-4,1.536 2.310-2,-0.653 1.571-2,-3.584-6.851 3,-0.880-0.573 0,2.730 1.513-2,2.096 4.172-1,-2.308 4.359 1,-4.707 1.972 1,0.236 0.463 0,0.011 0.301-2,-0.001-0.750 1,0.000 3.391-2,0.000-0.556 1,0.000 0.141 0,0.000 1.563 0,-0.400-0.602 0,-1.926-2.038 0,-1.553 1.167 1,-1.416 0.793 2,-0.019-1.671-2,0.303-1.626-2,0.702-1.109 1,1.054 1.563 0,1.088 2.061 5,0.343-0.762-2,-1.108 0.171-3,-0.967 0.530 0,0.445-0.525 0,0.787-0.271 1,0.982-1.271 0,0.708 0.065 1,1.052-0.401-1,0.250-0.552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1556.192 4797.639 767,'6.583'0.000'0,"0.688"0.000"0,-0.405 0.000-6,-0.830 0.000 5,0.523-1.561 0,-0.637-2.779 1,-1.604 0.113 0,-1.449-5.258 0,-2.144 3.358-1,-0.121-1.617 0,-0.115-1.564 0,-0.072-2.495-1,-0.114-0.673-2,-0.125 2.659 2,-0.050-0.020 0,-0.036-1.361 0,-0.043 0.159 0,-0.036-1.533 2,-0.029-0.308 1,-0.025-1.955 0,-0.012-0.458 0,0.020 6.206-2,0.000 0.098 0,0.284-1.358 0,0.496 0.189 1,0.556-1.164-1,0.259 0.361 0,0.718-2.754 4,-0.070 1.229-2,-0.228 1.328 0,-0.228 1.753-1,-0.208 1.868 1,1.044-2.393 0,0.513 4.282 1,3.238 6.903 1,0.002-0.202 1,0.229-0.976-2,2.790-0.066 0,1.718-0.032-4,0.001-0.008 1,-1.617 0.005-1,-1.646 0.008 2,2.119 0.005 1,-1.517 0.007 0,-0.164 0.002 1,0.115 0.001-4,-0.711 0.000 0,-1.054 0.195 3,-0.184 2.410 1,-3.527 3.111-1,-2.237 0.583 0,-1.021-0.210-1,-0.117-0.021-1,-4.083 0.545 1,-4.015-0.776 2,-2.420-1.360-5,0.152-0.040 2,4.224-1.454-1,-0.128-0.067 1,0.022-0.257 1,-4.207 1.876 0,0.806 0.613-1,4.509-1.839 1,-3.578 2.360 0,2.663-1.822 0,0.283-1.102 1,-0.247-2.252 0,-0.417-1.024 0,-0.277 0.396 1,-0.494 0.145-1,0.308 0.000 0,-0.232-0.004-1,0.650-0.002-1,-0.221-0.002 0,-0.320 0.000 2,0.671 0.000 1,13.378 0.000 0,0.947 0.000 0,1.585-0.231-5,-0.950-1.393 1,-1.532-1.735 1,-1.172-1.370-1,0.725-0.525 2,-1.556 1.394-1,-0.035-0.535 1,-0.363 0.032 0,0.281-0.496 0,1.289-1.847-1,-0.465 0.035 0,-0.709 0.323 0,-0.807 0.479 0,-0.805 0.540 1,0.960-3.496-1,-1.439 2.978 1,1.598 1.168 3,2.070 4.646 0,-0.116-0.999-1,-1.276-3.278-3,-0.169-0.176 1,-0.130-0.253 0,-3.394-1.726 1,-0.808 0.046 0,4.919 2.521 0,0.920 4.215-1,-1.702 3.761 1,-4.469 1.993-1,-3.320-0.364 0,-2.773-5.119 0,1.764 4.789 0,0.069 0.723-1,-1.244-2.206 0,-1.020-1.566 0,3.741 3.738 2,-2.083-0.892 0,-0.790 1.035-2,-0.386-0.621 1,0.299-1.170-1,1.251-0.383 0,0.581 1.743 1,1.705-0.170 0,-3.838-1.832 2,0.157-1.018-1,3.412 2.943-1,0.258 0.445 1,-1.077-0.864-2,-1.813 0.426 0,-0.633-1.535 0,-0.119-1.683 0,-0.991-1.029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1816.192 7172.639 767,'0.000'-6.010'0,"0.000"-0.092"0,0.000 0.026-5,0.000 0.002 4,0.000-2.985 1,0.000 0.023-2,0.000 1.455 1,0.000-0.872-1,0.000-2.565 1,0.000 4.893 1,0.000-0.341 0,0.000-1.200 0,0.000 0.292 0,0.000-0.521-1,0.000-4.826-3,0.000 0.194 3,0.000 0.722-1,0.043 1.133 1,0.066 1.880 1,0.073 1.921 0,0.389-1.797 0,5.095 6.387 3,0.664 2.593 1,0.236-0.327-1,-0.323 0.018-1,2.155 0.376 1,-2.228 2.508-4,1.517 1.407 0,-1.294-0.249 0,-1.250 0.879 0,-0.428 0.825 1,-0.119-1.145 1,0.372-1.159 0,0.689 1.846-1,-2.954 0.885 0,2.671-0.641 1,0.187-0.647-1,-0.136 1.696 1,1.322-2.019-2,-1.393 0.280 1,-1.640 1.535-1,1.281-1.878 1,1.057-2.492 3,-12.409-2.089-1,-0.819 0.091-1,-0.583-0.006-4,0.361-0.002 2,-1.994 0.000-1,-0.525-0.001 1,-0.505 0.000-1,-1.649 0.000 2,3.537 0.000 0,0.342 0.000-1,0.660 0.000 0,0.800 0.000 0,-4.331 0.000 0,4.406 0.000 1,-4.485 0.000 1,-0.336 0.000 4,1.321 0.000-6,1.888 0.000 0,1.770 0.000 4,12.552 0.000 2,0.689 0.000-4,0.653 0.000-3,2.432-0.547-1,0.031-1.023 0,-0.679-0.921 1,-0.755-0.631 1,-1.468-0.238 0,2.908-4.090-1,-2.822 1.404 1,-1.141 1.071 1,0.393-0.025-1,2.386-2.115 1,0.356-0.994-1,-0.839 0.352-1,0.132-0.426 1,-1.270 0.797 2,-0.426-0.191-2,0.812-1.644-1,-0.606 0.264 1,-0.572 0.447 1,-0.518 0.550 0,0.111-0.111 1,-0.748 1.252 0,-0.703 1.291-1,2.629-1.984 1,-1.733 3.734 2,1.394-1.177 12,-4.120-1.810-16,-3.021 12.755 2,0.440 0.613 0,-1.726 4.105-4,-2.764 0.965 0,0.987-4.862 0,-0.843 0.488 2,-0.048-0.910 0,-0.572-0.228-1,-1.035 0.744 1,0.051-0.046 0,-0.820 0.915 0,-0.125 0.082-1,1.024-0.823 3,0.460 0.082 0,0.206-0.277 0,0.015-0.520-2,-0.441 0.264 1,0.577-0.668 0,0.700-0.616 1,-2.153 3.753 1,2.268-1.282 0,2.300-2.080-2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2174.192 8278.639 767,'6.263'0.000'0,"-0.170"0.000"0,-1.334-3.947-5,-4.877-2.429 5,0.121-1.233 0,-0.002-0.354-2,0.000-2.165 0,0.000 3.188 1,0.000-0.130 0,0.000 0.037 0,0.000 0.463 0,0.000-4.430 1,0.000 2.952 0,0.000 0.027 0,0.432 1.930 1,5.791 4.726 2,0.250 1.543 0,0.644-0.188-2,0.017 0.008-2,-0.309 0.003 1,1.064 0.000-1,-0.387 0.000 0,-1.125 0.000 0,2.561 0.000-1,-2.098 0.000 3,2.479 0.000 0,0.128 0.000-1,-0.171 0.000-1,-1.416 0.000 0,0.012 0.000 0,-1.819 0.000 1,0.162 0.000 2,-12.243 0.000 1,0.021 0.000 0,2.144 5.747-2,-1.074-1.387-4,-2.548-1.151 2,-0.309-1.352 0,0.610-0.901 0,1.002-0.596 0,-1.441-0.374 1,1.112-0.193 0,0.350 0.038 0,-0.844 3.717 2,1.751 1.324-1,-0.765-0.854-2,0.295-1.318 0,-1.612-0.791 1,1.272-1.512 0,-0.020-0.633 0,-0.559-0.054 1,0.241-0.001-1,10.069-4.937 1,0.626 0.688-1,-0.030 0.006 1,-2.391-3.682-1,-1.583-2.614 0,-0.205 4.642-1,-0.030-0.209-1,-0.023-0.067 0,-0.017 0.025 2,0.158-4.648-1,0.310 3.767 1,1.823 1.518 1,4.084 7.110 0,0.355-1.279 1,-0.250-0.036-2,-0.227 0.009 1,1.770 0.000-1,-1.442 0.000 0,1.344 0.000-1,-0.493 0.000 1,-1.150 0.000 0,1.088 0.000-1,-0.829 3.701 0,-4.825 5.342 4,-1.252 0.441-3,-0.314 2.126-3,-0.157-5.006 2,-0.056 2.673-1,-0.032-0.620 1,-0.013-1.056 0,0.000-1.227 0,-0.061 2.829 0,0.021-1.968 1,0.088-0.828 0,0.053-0.302 3,-0.010 0.881 1,-0.002 0.380 0,-3.380-0.003-4,-2.251-1.784-1,-1.208 0.227 1,-0.995 0.089-3,1.188-1.885 1,-0.913-1.212 2,-0.123-2.271 1,-0.799-0.793 0,2.184 0.089 0,-1.792 0.014 0,1.642 0.104-2,0.339 0.048 0,-0.731 0.011 2,-1.660 0.004 1,-0.725 0.001-4,0.526-0.001 0,0.808-0.001 1,1.251-0.002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9640.192 780.639 767,'7.520'0.000'0,"-0.589"0.000"0,0.214 0.000 0,-0.025 0.477 0,1.237 4.119-10,-1.198-1.046 11,0.961 0.699-2,0.622 0.264 0,-2.690-1.603 0,0.216 0.157 1,0.029 0.158 0,-0.102 0.151-1,0.932 0.493 0,-0.235-0.351 0,-0.265-0.484 0,-0.654-0.613 0,4.639 1.001 3,-1.663-1.572-1,-2.963 0.354 0,-0.730 2.951 3,-1.924 2.112-2,-3.147-0.374-3,-1.021-0.855 0,0.851-0.025 0,-0.003 0.125-1,-0.009-0.011 1,-0.289 1.068 1,-2.065 1.119 1,0.496-1.667-1,0.073-0.818 1,-0.478 0.590-1,-0.684 1.568-2,-0.118 0.464 0,-0.316 0.309 1,-0.442 0.184-1,-0.649 1.228 1,0.151-0.056 0,1.178-2.041 1,0.276 0.459-1,-0.813 2.497 1,-0.284-0.618 0,-0.671 0.916 1,0.427-1.126-2,0.616-1.102 1,0.822-1.443 1,0.587-0.731 1,0.536-0.585-2,-0.192 3.371 3,0.970-0.953 0,0.655 1.124-2,0.378-0.797-1,0.091-0.898 1,0.028 0.649-1,-0.040-0.074-1,-0.088-1.231 0,-0.072-1.131 2,-0.045 0.477-1,-0.055-0.411 0,-0.002 0.047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6"/>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17073.192 10506.639 767,'7.047'0.000'0,"0.676"0.000"0,1.752 0.000-6,1.555 0.000 4,-4.986 0.000 1,4.756 0.000 0,0.936 0.000-1,-5.480 0.000 2,-0.064 0.000 0,3.422 0.000 0,-2.781 0.000-1,0.053 0.000 1,-0.098 0.000 1,-0.182 0.000 0,-0.219 0.000-2,-0.223 0.000 1,3.127 0.000 0,-0.504 0.000 0,0.469 0.789 1,-3.072 1.498-1,-1.494 3.053 2,2.752-0.661 0,-1.279-2.742-2,2.547-0.718-1,-1.447-1.050 0,-0.643-0.312 1,-0.328 0.218 1,0.658 2.927-1,-1.520 1.026 0,-0.146-0.023-1,1.322 0.019 0,0.199-2.078 1,-0.262-0.093 0,0.537 3.390 1,-2.645-0.798-1,-0.600 1.115 1,-2.459 0.729-2,-0.336-0.120 0,6.592-3.458 4,-1.588-0.125-2,-0.270 0.603-2,-0.090 0.400-1,1.184-0.597 1,-0.346 0.071 1,-1.328 0.051 1,0.131 0.411-1,-0.129 0.181-1,-0.275 0.024 1,3.871 3.454-2,-3.477-1.197 0,-0.100 1.885 1,0.283 2.335 6,-2.234-2.254-5,-0.484 0.242-2,-0.531-0.091 1,-0.783-1.899 0,-0.305-0.294 1,0.373 5.004-1,-0.811-0.844 1,-0.471 0.917 2,-0.281 1.261-1,-0.082-3.535-1,-0.027-0.079 0,-0.006-0.326-1,0.041-2.181 0,0.008 0.038 1,-0.012 1.810-1,0.020-0.596 1,0.020-0.762 1,-0.016 4.260 0,0.051-2.423-1,0.025-0.473-1,0.010-1.170 3,0.004 1.927 1,-0.002-1.771-3,0.000 0.336 0,0.000 0.042-1,0.000 3.911-1,-0.002-4.238 1,0.000-0.438 0,0.002 4.656 2,-0.004-2.676-1,0.000-2.173 0,0.000 0.961-1,0.000 0.648 4,0.000-1.537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17317.192 10896.639 767,'6.143'0.000'0,"-0.102"0.000"0,0.275 0.000-5,0.631 0.000 4,0.965 0.507 1,-2.244 1.915-1,1.602 1.462-1,-2.049-0.650 2,0.291 0.526 0,4.193 2.216-2,-4.115-2.899 1,0.080 0.024 0,-0.031 0.064-1,-0.109 0.089 3,0.854 0.537 0,-0.504-0.401-2,-0.568-0.519 0,3.660 1.239 0,-2.615-1.611 3,-1.797 1.704 1,-1.045 0.868-2,0.092 0.273 2,2.396-2.414-4,0.984-3.306 0,-0.115 0.169 2,0.416-0.646 0,-1.012-3.527-1,-1.867-1.816-1,-0.908-0.890 0,0.055-1.492-1,-0.588 1.028 1,0.350-0.962-1,0.658-2.908-1,-0.055-1.822 1,0.152-1.450-1,0.295-1.118 1,0.381-1.183 0,0.424-1.172-2,0.836-0.756 1,1.090-0.424 0,1.922-2.631 1,0.639 0.183 0,-1.186 3.169-1,-0.480 1.033 2,1.387-3.529 0,-1.572 2.761 1,-1.623 2.792 1,-1.631 4.006 4,-0.754 2.388 0,-0.535 2.185-2,2.344-1.590 7,0.924 4.882-4</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1849.192 1625.639 767,'6.606'0.000'0,"-0.126"0.000"0,1.320 0.000-5,-2.183 3.082 5,1.490 2.591-1,-0.247-1.621-1,-0.936-1.408 1,0.593-0.886 0,0.506-1.567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5"/>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1898.192 1544.639 767,'0.000'6.043'0,"0.000"0.288"0,0.000 0.701-5,0.000-0.272 4,-0.377 2.236 0,-2.032 3.647-2,0.787-4.672 1,-0.303 2.041 0,0.047 0.586 1,0.504-2.209-1,0.115 0.095 0,-0.303 1.698 0,-0.166-0.399 0,-0.249-0.571 3,-0.294-0.660-1,0.060-0.935 1,0.052-0.290 0,-0.436 1.448-2,0.359-1.127 1,0.405-1.214 2,-0.665 3.049 2,1.248-3.529-4,0.785 0.404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hyperlink" Target="https://www.v7labs.com/blog/neural-networks-activation-functions#what-is-a-neural-network-activation-function" TargetMode="External"/></Relationships>
</file>

<file path=ppt/slides/_rels/slide17.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19.png"/><Relationship Id="rId7" Type="http://schemas.openxmlformats.org/officeDocument/2006/relationships/customXml" Target="../ink/ink3.xml"/><Relationship Id="rId6" Type="http://schemas.openxmlformats.org/officeDocument/2006/relationships/image" Target="../media/image18.png"/><Relationship Id="rId5" Type="http://schemas.openxmlformats.org/officeDocument/2006/relationships/customXml" Target="../ink/ink2.xml"/><Relationship Id="rId4" Type="http://schemas.openxmlformats.org/officeDocument/2006/relationships/image" Target="../media/image17.png"/><Relationship Id="rId3" Type="http://schemas.openxmlformats.org/officeDocument/2006/relationships/customXml" Target="../ink/ink1.xml"/><Relationship Id="rId2" Type="http://schemas.openxmlformats.org/officeDocument/2006/relationships/image" Target="../media/image16.png"/><Relationship Id="rId11" Type="http://schemas.openxmlformats.org/officeDocument/2006/relationships/slideLayout" Target="../slideLayouts/slideLayout7.xml"/><Relationship Id="rId10" Type="http://schemas.openxmlformats.org/officeDocument/2006/relationships/image" Target="../media/image20.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neuralnetworksanddeeplearning.com/chap4.html" TargetMode="External"/><Relationship Id="rId1" Type="http://schemas.openxmlformats.org/officeDocument/2006/relationships/hyperlink" Target="https://www.quora.com/Why-do-we-need-non-linear-activation-functions-in-a-neural-network?no_redirect=1"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hyperlink" Target="https://www.v7labs.com/blog/neural-networks-activation-functions#binary-step-function" TargetMode="External"/><Relationship Id="rId1" Type="http://schemas.openxmlformats.org/officeDocument/2006/relationships/hyperlink" Target="https://www.v7labs.com/blog/neural-networks-activation-functions#3-types-of-neural-networks-activation-functions" TargetMode="Externa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hyperlink" Target="https://www.v7labs.com/blog/neural-networks-activation-functions#linear-activation-function"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hyperlink" Target="https://www.v7labs.com/blog/neural-networks-activation-functions#non-linear-activation-functions" TargetMode="Externa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30.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webp"/><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jpeg"/><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hyperlink" Target="https://www.v7labs.com/blog/neural-networks-activation-functions#sigmoid-logistic-activation-function" TargetMode="Externa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v7labs.com/training" TargetMode="External"/><Relationship Id="rId1" Type="http://schemas.openxmlformats.org/officeDocument/2006/relationships/image" Target="../media/image41.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jpe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GIF"/><Relationship Id="rId1" Type="http://schemas.openxmlformats.org/officeDocument/2006/relationships/image" Target="../media/image53.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jpeg"/><Relationship Id="rId1"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6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jpeg"/><Relationship Id="rId1"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png"/><Relationship Id="rId1" Type="http://schemas.openxmlformats.org/officeDocument/2006/relationships/image" Target="../media/image64.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jpe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8.jpeg"/><Relationship Id="rId1"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customXml" Target="../ink/ink9.xml"/><Relationship Id="rId7" Type="http://schemas.openxmlformats.org/officeDocument/2006/relationships/image" Target="../media/image71.png"/><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customXml" Target="../ink/ink6.xml"/><Relationship Id="rId3" Type="http://schemas.openxmlformats.org/officeDocument/2006/relationships/image" Target="../media/image70.png"/><Relationship Id="rId25" Type="http://schemas.openxmlformats.org/officeDocument/2006/relationships/slideLayout" Target="../slideLayouts/slideLayout7.xml"/><Relationship Id="rId24" Type="http://schemas.openxmlformats.org/officeDocument/2006/relationships/image" Target="../media/image80.png"/><Relationship Id="rId23" Type="http://schemas.openxmlformats.org/officeDocument/2006/relationships/image" Target="../media/image79.png"/><Relationship Id="rId22" Type="http://schemas.openxmlformats.org/officeDocument/2006/relationships/customXml" Target="../ink/ink16.xml"/><Relationship Id="rId21" Type="http://schemas.openxmlformats.org/officeDocument/2006/relationships/image" Target="../media/image78.png"/><Relationship Id="rId20" Type="http://schemas.openxmlformats.org/officeDocument/2006/relationships/customXml" Target="../ink/ink15.xml"/><Relationship Id="rId2" Type="http://schemas.openxmlformats.org/officeDocument/2006/relationships/customXml" Target="../ink/ink5.xml"/><Relationship Id="rId19" Type="http://schemas.openxmlformats.org/officeDocument/2006/relationships/image" Target="../media/image77.png"/><Relationship Id="rId18" Type="http://schemas.openxmlformats.org/officeDocument/2006/relationships/customXml" Target="../ink/ink14.xml"/><Relationship Id="rId17" Type="http://schemas.openxmlformats.org/officeDocument/2006/relationships/image" Target="../media/image76.png"/><Relationship Id="rId16" Type="http://schemas.openxmlformats.org/officeDocument/2006/relationships/customXml" Target="../ink/ink13.xml"/><Relationship Id="rId15" Type="http://schemas.openxmlformats.org/officeDocument/2006/relationships/image" Target="../media/image75.png"/><Relationship Id="rId14" Type="http://schemas.openxmlformats.org/officeDocument/2006/relationships/customXml" Target="../ink/ink12.xml"/><Relationship Id="rId13" Type="http://schemas.openxmlformats.org/officeDocument/2006/relationships/image" Target="../media/image74.png"/><Relationship Id="rId12" Type="http://schemas.openxmlformats.org/officeDocument/2006/relationships/customXml" Target="../ink/ink11.xml"/><Relationship Id="rId11" Type="http://schemas.openxmlformats.org/officeDocument/2006/relationships/image" Target="../media/image73.png"/><Relationship Id="rId10" Type="http://schemas.openxmlformats.org/officeDocument/2006/relationships/customXml" Target="../ink/ink10.xml"/><Relationship Id="rId1" Type="http://schemas.openxmlformats.org/officeDocument/2006/relationships/image" Target="../media/image6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hyperlink" Target="https://www.youtube.com/watch?v=uVyeEuqCmF4"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analyticsvidhya.com/blog/2021/12/a-guide-on-deep-learning-from-basics-to-advanced-concepts/" TargetMode="External"/><Relationship Id="rId1" Type="http://schemas.openxmlformats.org/officeDocument/2006/relationships/hyperlink" Target="https://www.analyticsvidhya.com/blog/2022/03/a-basic-introduction-to-tensorflow-in-deep-learning/"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640330" y="1016635"/>
            <a:ext cx="6096000" cy="768350"/>
          </a:xfrm>
          <a:prstGeom prst="rect">
            <a:avLst/>
          </a:prstGeom>
          <a:noFill/>
        </p:spPr>
        <p:txBody>
          <a:bodyPr wrap="square" rtlCol="0" anchor="t">
            <a:spAutoFit/>
          </a:bodyPr>
          <a:p>
            <a:r>
              <a:rPr lang="en-IN" altLang="en-US" sz="4400" b="1">
                <a:solidFill>
                  <a:srgbClr val="FF0000"/>
                </a:solidFill>
                <a:effectLst>
                  <a:outerShdw blurRad="38100" dist="38100" dir="2700000" algn="tl">
                    <a:srgbClr val="000000">
                      <a:alpha val="43137"/>
                    </a:srgbClr>
                  </a:outerShdw>
                </a:effectLst>
                <a:sym typeface="+mn-ea"/>
              </a:rPr>
              <a:t>NLP</a:t>
            </a:r>
            <a:endParaRPr lang="en-IN" altLang="en-US" sz="44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3758565" y="3564255"/>
            <a:ext cx="4064000" cy="1476375"/>
          </a:xfrm>
          <a:prstGeom prst="rect">
            <a:avLst/>
          </a:prstGeom>
          <a:noFill/>
        </p:spPr>
        <p:txBody>
          <a:bodyPr wrap="square" rtlCol="0">
            <a:spAutoFit/>
          </a:bodyPr>
          <a:p>
            <a:pPr marL="285750" indent="-285750">
              <a:buFont typeface="Arial" panose="020B0604020202020204" pitchFamily="34" charset="0"/>
              <a:buChar char="•"/>
            </a:pPr>
            <a:r>
              <a:rPr lang="en-IN" altLang="en-US"/>
              <a:t>Translations</a:t>
            </a:r>
            <a:endParaRPr lang="en-IN" altLang="en-US"/>
          </a:p>
          <a:p>
            <a:pPr marL="285750" indent="-285750">
              <a:buFont typeface="Arial" panose="020B0604020202020204" pitchFamily="34" charset="0"/>
              <a:buChar char="•"/>
            </a:pPr>
            <a:r>
              <a:rPr lang="en-IN" altLang="en-US"/>
              <a:t>Text Generations</a:t>
            </a:r>
            <a:endParaRPr lang="en-IN" altLang="en-US"/>
          </a:p>
          <a:p>
            <a:pPr marL="285750" indent="-285750">
              <a:buFont typeface="Arial" panose="020B0604020202020204" pitchFamily="34" charset="0"/>
              <a:buChar char="•"/>
            </a:pPr>
            <a:r>
              <a:rPr lang="en-IN" altLang="en-US"/>
              <a:t>text summerization</a:t>
            </a:r>
            <a:endParaRPr lang="en-IN" altLang="en-US"/>
          </a:p>
          <a:p>
            <a:pPr marL="285750" indent="-285750">
              <a:buFont typeface="Arial" panose="020B0604020202020204" pitchFamily="34" charset="0"/>
              <a:buChar char="•"/>
            </a:pPr>
            <a:r>
              <a:rPr lang="en-IN" altLang="en-US"/>
              <a:t>speech to text , text to speech</a:t>
            </a:r>
            <a:endParaRPr lang="en-IN" altLang="en-US"/>
          </a:p>
          <a:p>
            <a:pPr marL="285750" indent="-285750">
              <a:buFont typeface="Arial" panose="020B0604020202020204" pitchFamily="34" charset="0"/>
              <a:buChar char="•"/>
            </a:pPr>
            <a:endParaRPr lang="en-IN" altLang="en-US"/>
          </a:p>
        </p:txBody>
      </p:sp>
      <p:sp>
        <p:nvSpPr>
          <p:cNvPr id="5" name="Text Box 4"/>
          <p:cNvSpPr txBox="1"/>
          <p:nvPr/>
        </p:nvSpPr>
        <p:spPr>
          <a:xfrm>
            <a:off x="7305040" y="2769870"/>
            <a:ext cx="4064000" cy="2861310"/>
          </a:xfrm>
          <a:prstGeom prst="rect">
            <a:avLst/>
          </a:prstGeom>
          <a:noFill/>
        </p:spPr>
        <p:txBody>
          <a:bodyPr wrap="square" rtlCol="0">
            <a:spAutoFit/>
          </a:bodyPr>
          <a:p>
            <a:r>
              <a:rPr lang="en-IN" altLang="en-US"/>
              <a:t>NLP problem Solve</a:t>
            </a:r>
            <a:endParaRPr lang="en-IN" altLang="en-US"/>
          </a:p>
          <a:p>
            <a:pPr marL="285750" indent="-285750">
              <a:buFont typeface="Arial" panose="020B0604020202020204" pitchFamily="34" charset="0"/>
              <a:buChar char="•"/>
            </a:pPr>
            <a:r>
              <a:rPr lang="en-IN" altLang="en-US"/>
              <a:t>Clasifications (+ve,-ve  issue classifier,Sentiment analysis</a:t>
            </a:r>
            <a:endParaRPr lang="en-IN" altLang="en-US"/>
          </a:p>
          <a:p>
            <a:pPr marL="285750" indent="-285750">
              <a:buFont typeface="Arial" panose="020B0604020202020204" pitchFamily="34" charset="0"/>
              <a:buChar char="•"/>
            </a:pPr>
            <a:r>
              <a:rPr lang="en-IN" altLang="en-US"/>
              <a:t>NER (structure our data)</a:t>
            </a:r>
            <a:endParaRPr lang="en-IN" altLang="en-US"/>
          </a:p>
          <a:p>
            <a:pPr marL="285750" indent="-285750">
              <a:buFont typeface="Arial" panose="020B0604020202020204" pitchFamily="34" charset="0"/>
              <a:buChar char="•"/>
            </a:pPr>
            <a:r>
              <a:rPr lang="en-IN" altLang="en-US"/>
              <a:t>Language Modeling</a:t>
            </a:r>
            <a:endParaRPr lang="en-IN" altLang="en-US"/>
          </a:p>
          <a:p>
            <a:pPr marL="742950" lvl="1" indent="-285750">
              <a:buFont typeface="Arial" panose="020B0604020202020204" pitchFamily="34" charset="0"/>
              <a:buChar char="•"/>
            </a:pPr>
            <a:r>
              <a:rPr lang="en-IN" altLang="en-US"/>
              <a:t>Q &amp;A</a:t>
            </a:r>
            <a:endParaRPr lang="en-IN" altLang="en-US"/>
          </a:p>
          <a:p>
            <a:pPr marL="742950" lvl="1" indent="-285750">
              <a:buFont typeface="Arial" panose="020B0604020202020204" pitchFamily="34" charset="0"/>
              <a:buChar char="•"/>
            </a:pPr>
            <a:r>
              <a:rPr lang="en-IN" altLang="en-US"/>
              <a:t>Translations</a:t>
            </a:r>
            <a:endParaRPr lang="en-IN" altLang="en-US"/>
          </a:p>
          <a:p>
            <a:pPr marL="742950" lvl="1" indent="-285750">
              <a:buFont typeface="Arial" panose="020B0604020202020204" pitchFamily="34" charset="0"/>
              <a:buChar char="•"/>
            </a:pPr>
            <a:r>
              <a:rPr lang="en-IN" altLang="en-US"/>
              <a:t>summerizations</a:t>
            </a:r>
            <a:endParaRPr lang="en-IN" altLang="en-US"/>
          </a:p>
          <a:p>
            <a:pPr marL="742950" lvl="1" indent="-285750">
              <a:buFont typeface="Arial" panose="020B0604020202020204" pitchFamily="34" charset="0"/>
              <a:buChar char="•"/>
            </a:pPr>
            <a:r>
              <a:rPr lang="en-IN" altLang="en-US"/>
              <a:t>next word generations</a:t>
            </a:r>
            <a:endParaRPr lang="en-IN" altLang="en-US"/>
          </a:p>
          <a:p>
            <a:pPr marL="742950" lvl="1" indent="-285750">
              <a:buFont typeface="Arial" panose="020B0604020202020204" pitchFamily="34" charset="0"/>
              <a:buChar char="•"/>
            </a:pPr>
            <a:endParaRPr lang="en-IN" altLang="en-US"/>
          </a:p>
        </p:txBody>
      </p:sp>
      <p:sp>
        <p:nvSpPr>
          <p:cNvPr id="6" name="Text Box 5"/>
          <p:cNvSpPr txBox="1"/>
          <p:nvPr/>
        </p:nvSpPr>
        <p:spPr>
          <a:xfrm>
            <a:off x="3656330" y="5381625"/>
            <a:ext cx="4064000" cy="1476375"/>
          </a:xfrm>
          <a:prstGeom prst="rect">
            <a:avLst/>
          </a:prstGeom>
          <a:noFill/>
        </p:spPr>
        <p:txBody>
          <a:bodyPr wrap="square" rtlCol="0">
            <a:spAutoFit/>
          </a:bodyPr>
          <a:p>
            <a:r>
              <a:rPr lang="en-IN" altLang="en-US"/>
              <a:t>Language Modeling</a:t>
            </a:r>
            <a:endParaRPr lang="en-IN" altLang="en-US"/>
          </a:p>
          <a:p>
            <a:pPr indent="457200"/>
            <a:r>
              <a:rPr lang="en-IN" altLang="en-US"/>
              <a:t>pre deep learning</a:t>
            </a:r>
            <a:endParaRPr lang="en-IN" altLang="en-US"/>
          </a:p>
          <a:p>
            <a:pPr marL="457200" lvl="1" indent="457200"/>
            <a:r>
              <a:rPr lang="en-IN" altLang="en-US"/>
              <a:t>N-gram</a:t>
            </a:r>
            <a:endParaRPr lang="en-IN" altLang="en-US"/>
          </a:p>
          <a:p>
            <a:pPr marL="457200" lvl="1" indent="457200"/>
            <a:r>
              <a:rPr lang="en-IN" altLang="en-US"/>
              <a:t>Neural network</a:t>
            </a:r>
            <a:endParaRPr lang="en-IN" altLang="en-US"/>
          </a:p>
          <a:p>
            <a:pPr marL="457200" lvl="1" indent="457200"/>
            <a:r>
              <a:rPr lang="en-IN" altLang="en-US"/>
              <a:t>RNN</a:t>
            </a:r>
            <a:endParaRPr lang="en-I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7645" y="154940"/>
            <a:ext cx="11256010" cy="396938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Deep Learning</a:t>
            </a:r>
            <a:endParaRPr sz="2400" b="1">
              <a:solidFill>
                <a:srgbClr val="FF0000"/>
              </a:solidFill>
              <a:effectLst>
                <a:outerShdw blurRad="38100" dist="38100" dir="2700000" algn="tl">
                  <a:srgbClr val="000000">
                    <a:alpha val="43137"/>
                  </a:srgbClr>
                </a:outerShdw>
              </a:effectLst>
            </a:endParaRPr>
          </a:p>
          <a:p>
            <a:r>
              <a:t>Deep Learning (DL) is a subset of Machine Learning that utilizes artificial neural networks with multiple layers to learn complex patterns in data. It enables high-level feature extraction from raw data and is the foundation for many modern </a:t>
            </a:r>
          </a:p>
          <a:p>
            <a:endParaRPr sz="2800" b="1">
              <a:solidFill>
                <a:srgbClr val="FF0000"/>
              </a:solidFill>
              <a:effectLst>
                <a:outerShdw blurRad="38100" dist="38100" dir="2700000" algn="tl">
                  <a:srgbClr val="000000">
                    <a:alpha val="43137"/>
                  </a:srgbClr>
                </a:outerShdw>
              </a:effectLst>
            </a:endParaRPr>
          </a:p>
          <a:p>
            <a:r>
              <a:rPr sz="2800" b="1">
                <a:solidFill>
                  <a:srgbClr val="FF0000"/>
                </a:solidFill>
                <a:effectLst>
                  <a:outerShdw blurRad="38100" dist="38100" dir="2700000" algn="tl">
                    <a:srgbClr val="000000">
                      <a:alpha val="43137"/>
                    </a:srgbClr>
                  </a:outerShdw>
                </a:effectLst>
              </a:rPr>
              <a:t>AI applications.</a:t>
            </a:r>
            <a:endParaRPr sz="2800" b="1">
              <a:solidFill>
                <a:srgbClr val="FF0000"/>
              </a:solidFill>
              <a:effectLst>
                <a:outerShdw blurRad="38100" dist="38100" dir="2700000" algn="tl">
                  <a:srgbClr val="000000">
                    <a:alpha val="43137"/>
                  </a:srgbClr>
                </a:outerShdw>
              </a:effectLst>
            </a:endParaRPr>
          </a:p>
          <a:p>
            <a:endParaRPr sz="2800" b="1">
              <a:solidFill>
                <a:srgbClr val="FF0000"/>
              </a:solidFill>
              <a:effectLst>
                <a:outerShdw blurRad="38100" dist="38100" dir="2700000" algn="tl">
                  <a:srgbClr val="000000">
                    <a:alpha val="43137"/>
                  </a:srgbClr>
                </a:outerShdw>
              </a:effectLst>
            </a:endParaRPr>
          </a:p>
          <a:p>
            <a:r>
              <a:t>Key Aspects of Deep Learning:</a:t>
            </a:r>
          </a:p>
          <a:p>
            <a:pPr>
              <a:buFont typeface="Arial" panose="020B0604020202020204"/>
              <a:buChar char="•"/>
            </a:pPr>
            <a:r>
              <a:t>Multi-layered neural networks (deep networks) that extract hierarchical features.</a:t>
            </a:r>
          </a:p>
          <a:p>
            <a:pPr>
              <a:buFont typeface="Arial" panose="020B0604020202020204"/>
              <a:buChar char="•"/>
            </a:pPr>
          </a:p>
          <a:p>
            <a:pPr>
              <a:buFont typeface="Arial" panose="020B0604020202020204"/>
              <a:buChar char="•"/>
            </a:pPr>
            <a:r>
              <a:t>Requires large datasets and significant computational power (e.g., GPUs, TPUs).</a:t>
            </a:r>
          </a:p>
          <a:p>
            <a:pPr>
              <a:buFont typeface="Arial" panose="020B0604020202020204"/>
              <a:buChar char="•"/>
            </a:pPr>
          </a:p>
          <a:p>
            <a:pPr>
              <a:buFont typeface="Arial" panose="020B0604020202020204"/>
              <a:buChar char="•"/>
            </a:pPr>
            <a:r>
              <a:t>Performs exceptionally well in tasks like image recognition, natural language processing, and speech synthesis.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1765" y="3507740"/>
            <a:ext cx="5568315" cy="3350260"/>
          </a:xfrm>
          <a:prstGeom prst="rect">
            <a:avLst/>
          </a:prstGeom>
        </p:spPr>
        <p:txBody>
          <a:bodyPr wrap="square">
            <a:noAutofit/>
          </a:bodyPr>
          <a:p>
            <a:r>
              <a:rPr b="1">
                <a:solidFill>
                  <a:srgbClr val="FF0000"/>
                </a:solidFill>
                <a:effectLst>
                  <a:outerShdw blurRad="38100" dist="38100" dir="2700000" algn="tl">
                    <a:srgbClr val="000000">
                      <a:alpha val="43137"/>
                    </a:srgbClr>
                  </a:outerShdw>
                </a:effectLst>
              </a:rPr>
              <a:t>Perceptron Model</a:t>
            </a:r>
            <a:endParaRPr b="1">
              <a:solidFill>
                <a:srgbClr val="FF0000"/>
              </a:solidFill>
              <a:effectLst>
                <a:outerShdw blurRad="38100" dist="38100" dir="2700000" algn="tl">
                  <a:srgbClr val="000000">
                    <a:alpha val="43137"/>
                  </a:srgbClr>
                </a:outerShdw>
              </a:effectLst>
            </a:endParaRPr>
          </a:p>
          <a:p>
            <a:r>
              <a:t>The perceptron is the simplest form of an artificial neural network and serves as the building block of more advanced models.</a:t>
            </a:r>
          </a:p>
          <a:p>
            <a:pPr>
              <a:buFont typeface="Arial" panose="020B0604020202020204"/>
              <a:buChar char="•"/>
            </a:pPr>
            <a:r>
              <a:rPr b="1"/>
              <a:t>Components of a Perceptron:</a:t>
            </a:r>
            <a:endParaRPr b="1"/>
          </a:p>
          <a:p>
            <a:pPr lvl="1">
              <a:buFont typeface="Arial" panose="020B0604020202020204"/>
              <a:buChar char="◦"/>
            </a:pPr>
            <a:r>
              <a:rPr b="1"/>
              <a:t>Inputs</a:t>
            </a:r>
            <a:r>
              <a:t>: Feature values from the dataset.</a:t>
            </a:r>
          </a:p>
          <a:p>
            <a:pPr lvl="1">
              <a:buFont typeface="Arial" panose="020B0604020202020204"/>
              <a:buChar char="◦"/>
            </a:pPr>
            <a:r>
              <a:rPr b="1"/>
              <a:t>Weights</a:t>
            </a:r>
            <a:r>
              <a:t>: Assigned to each input to signify importance.</a:t>
            </a:r>
          </a:p>
          <a:p>
            <a:pPr lvl="1">
              <a:buFont typeface="Arial" panose="020B0604020202020204"/>
              <a:buChar char="◦"/>
            </a:pPr>
            <a:r>
              <a:rPr b="1"/>
              <a:t>Summation </a:t>
            </a:r>
            <a:r>
              <a:t>Function: Computes the weighted sum of inputs.</a:t>
            </a:r>
          </a:p>
          <a:p>
            <a:pPr lvl="1">
              <a:buFont typeface="Arial" panose="020B0604020202020204"/>
              <a:buChar char="◦"/>
            </a:pPr>
            <a:r>
              <a:rPr b="1"/>
              <a:t>Activation Function</a:t>
            </a:r>
            <a:r>
              <a:t>: Applies a threshold to determine output.</a:t>
            </a:r>
          </a:p>
          <a:p>
            <a:pPr indent="0">
              <a:buFont typeface="Arial" panose="020B0604020202020204"/>
              <a:buNone/>
            </a:pPr>
          </a:p>
        </p:txBody>
      </p:sp>
      <p:pic>
        <p:nvPicPr>
          <p:cNvPr id="3" name="Picture 2"/>
          <p:cNvPicPr/>
          <p:nvPr/>
        </p:nvPicPr>
        <p:blipFill>
          <a:blip r:embed="rId1"/>
          <a:stretch>
            <a:fillRect/>
          </a:stretch>
        </p:blipFill>
        <p:spPr>
          <a:xfrm>
            <a:off x="5619750" y="100965"/>
            <a:ext cx="6424930" cy="5667375"/>
          </a:xfrm>
          <a:prstGeom prst="rect">
            <a:avLst/>
          </a:prstGeom>
        </p:spPr>
      </p:pic>
      <p:sp>
        <p:nvSpPr>
          <p:cNvPr id="4" name="Text Box 3"/>
          <p:cNvSpPr txBox="1"/>
          <p:nvPr/>
        </p:nvSpPr>
        <p:spPr>
          <a:xfrm>
            <a:off x="5443855" y="6250305"/>
            <a:ext cx="6096000" cy="368300"/>
          </a:xfrm>
          <a:prstGeom prst="rect">
            <a:avLst/>
          </a:prstGeom>
          <a:noFill/>
        </p:spPr>
        <p:txBody>
          <a:bodyPr wrap="square" rtlCol="0" anchor="t">
            <a:spAutoFit/>
          </a:bodyPr>
          <a:p>
            <a:r>
              <a:rPr lang="en-US" altLang="en-US"/>
              <a:t>https://s.mriquestions.com/what-is-a-neural-network.html</a:t>
            </a:r>
            <a:endParaRPr lang="en-US"/>
          </a:p>
        </p:txBody>
      </p:sp>
      <p:sp>
        <p:nvSpPr>
          <p:cNvPr id="6" name="Text Box 5"/>
          <p:cNvSpPr txBox="1"/>
          <p:nvPr/>
        </p:nvSpPr>
        <p:spPr>
          <a:xfrm>
            <a:off x="151765" y="100965"/>
            <a:ext cx="5772785" cy="3307715"/>
          </a:xfrm>
          <a:prstGeom prst="rect">
            <a:avLst/>
          </a:prstGeom>
        </p:spPr>
        <p:txBody>
          <a:bodyPr wrap="square">
            <a:spAutoFit/>
          </a:bodyPr>
          <a:p>
            <a:r>
              <a:rPr sz="2900" b="1">
                <a:solidFill>
                  <a:srgbClr val="231F20"/>
                </a:solidFill>
                <a:latin typeface="RctvjbXddlcgHrcvdjHelveticaNeueLTStd-BdCn"/>
                <a:ea typeface="RctvjbXddlcgHrcvdjHelveticaNeueLTStd-BdCn"/>
              </a:rPr>
              <a:t>Artificial Neural Network </a:t>
            </a:r>
            <a:endParaRPr sz="2900" b="1">
              <a:solidFill>
                <a:srgbClr val="231F20"/>
              </a:solidFill>
              <a:latin typeface="RctvjbXddlcgHrcvdjHelveticaNeueLTStd-BdCn"/>
              <a:ea typeface="RctvjbXddlcgHrcvdjHelveticaNeueLTStd-BdCn"/>
            </a:endParaRPr>
          </a:p>
          <a:p>
            <a:pPr algn="just"/>
            <a:r>
              <a:rPr sz="2000">
                <a:solidFill>
                  <a:srgbClr val="231F20"/>
                </a:solidFill>
                <a:ea typeface="QkdyncPgkddySjtfmrUtopiaStd"/>
                <a:cs typeface="+mn-lt"/>
              </a:rPr>
              <a:t>An </a:t>
            </a:r>
            <a:r>
              <a:rPr sz="2000" i="1">
                <a:solidFill>
                  <a:srgbClr val="231F20"/>
                </a:solidFill>
                <a:ea typeface="CtdhkhGrqdxpFqrrvlUtopiaStd-Italic"/>
                <a:cs typeface="+mn-lt"/>
              </a:rPr>
              <a:t>artificial neural network</a:t>
            </a:r>
            <a:r>
              <a:rPr sz="2000">
                <a:solidFill>
                  <a:srgbClr val="231F20"/>
                </a:solidFill>
                <a:ea typeface="QkdyncPgkddySjtfmrUtopiaStd"/>
                <a:cs typeface="+mn-lt"/>
              </a:rPr>
              <a:t> (ANN) is a</a:t>
            </a:r>
            <a:r>
              <a:rPr lang="en-US" sz="2000">
                <a:solidFill>
                  <a:srgbClr val="231F20"/>
                </a:solidFill>
                <a:ea typeface="QkdyncPgkddySjtfmrUtopiaStd"/>
                <a:cs typeface="+mn-lt"/>
              </a:rPr>
              <a:t> </a:t>
            </a:r>
            <a:r>
              <a:rPr sz="2000">
                <a:solidFill>
                  <a:srgbClr val="231F20"/>
                </a:solidFill>
                <a:ea typeface="QkdyncPgkddySjtfmrUtopiaStd"/>
                <a:cs typeface="+mn-lt"/>
              </a:rPr>
              <a:t>computational network (a system of nodes and the interconnection between nodes) inspired by biological neural networks, which are the complex networks of neurons in human brains (see Figure). </a:t>
            </a:r>
            <a:endParaRPr sz="2000">
              <a:solidFill>
                <a:srgbClr val="231F20"/>
              </a:solidFill>
              <a:ea typeface="QkdyncPgkddySjtfmrUtopiaStd"/>
              <a:cs typeface="+mn-lt"/>
            </a:endParaRPr>
          </a:p>
          <a:p>
            <a:pPr algn="just"/>
            <a:endParaRPr sz="2000">
              <a:solidFill>
                <a:srgbClr val="231F20"/>
              </a:solidFill>
              <a:ea typeface="QkdyncPgkddySjtfmrUtopiaStd"/>
              <a:cs typeface="+mn-lt"/>
            </a:endParaRPr>
          </a:p>
          <a:p>
            <a:pPr algn="just"/>
            <a:r>
              <a:rPr sz="2000">
                <a:solidFill>
                  <a:srgbClr val="231F20"/>
                </a:solidFill>
                <a:ea typeface="QkdyncPgkddySjtfmrUtopiaStd"/>
                <a:cs typeface="+mn-lt"/>
              </a:rPr>
              <a:t>The nodes created in the ANN are supposedly programmed to behave like actual neurons, and hence they are artificial neurons.</a:t>
            </a:r>
            <a:endParaRPr sz="2000">
              <a:solidFill>
                <a:srgbClr val="231F20"/>
              </a:solidFill>
              <a:ea typeface="QkdyncPgkddySjtfmrUtopiaStd"/>
              <a:cs typeface="+mn-lt"/>
            </a:endParaRPr>
          </a:p>
        </p:txBody>
      </p:sp>
      <p:sp>
        <p:nvSpPr>
          <p:cNvPr id="5" name="Text Box 4"/>
          <p:cNvSpPr txBox="1"/>
          <p:nvPr/>
        </p:nvSpPr>
        <p:spPr>
          <a:xfrm>
            <a:off x="8919210" y="2422525"/>
            <a:ext cx="3273425" cy="1168400"/>
          </a:xfrm>
          <a:prstGeom prst="rect">
            <a:avLst/>
          </a:prstGeom>
        </p:spPr>
        <p:txBody>
          <a:bodyPr wrap="square">
            <a:spAutoFit/>
          </a:bodyPr>
          <a:p>
            <a:pPr marL="25400" indent="0"/>
            <a:r>
              <a:rPr sz="1400" b="0" i="0">
                <a:solidFill>
                  <a:srgbClr val="000000"/>
                </a:solidFill>
                <a:latin typeface="Calibri" panose="020F0502020204030204" charset="0"/>
                <a:ea typeface="Rubik"/>
                <a:cs typeface="Calibri" panose="020F0502020204030204" charset="0"/>
              </a:rPr>
              <a:t>The Perceptron was invented in 1957 by Frank Rosenblatt at the Cornell Aeronautics Laboratory. Based on the first concepts of artificial neurons, he proposed the “</a:t>
            </a:r>
            <a:r>
              <a:rPr sz="1400" b="0" i="1">
                <a:solidFill>
                  <a:srgbClr val="000000"/>
                </a:solidFill>
                <a:latin typeface="Calibri" panose="020F0502020204030204" charset="0"/>
                <a:ea typeface="Rubik"/>
                <a:cs typeface="Calibri" panose="020F0502020204030204" charset="0"/>
              </a:rPr>
              <a:t>Perceptron learning rule</a:t>
            </a:r>
            <a:r>
              <a:rPr sz="1400" b="0" i="0">
                <a:solidFill>
                  <a:srgbClr val="000000"/>
                </a:solidFill>
                <a:latin typeface="Calibri" panose="020F0502020204030204" charset="0"/>
                <a:ea typeface="Rubik"/>
                <a:cs typeface="Calibri" panose="020F0502020204030204" charset="0"/>
              </a:rPr>
              <a:t>“.</a:t>
            </a:r>
            <a:endParaRPr sz="1400" b="0" i="0">
              <a:solidFill>
                <a:srgbClr val="000000"/>
              </a:solidFill>
              <a:latin typeface="Calibri" panose="020F0502020204030204" charset="0"/>
              <a:ea typeface="Rubik"/>
              <a:cs typeface="Calibri" panose="020F0502020204030204" charset="0"/>
            </a:endParaRPr>
          </a:p>
        </p:txBody>
      </p:sp>
      <p:sp>
        <p:nvSpPr>
          <p:cNvPr id="7" name="Text Box 6"/>
          <p:cNvSpPr txBox="1"/>
          <p:nvPr/>
        </p:nvSpPr>
        <p:spPr>
          <a:xfrm>
            <a:off x="5619750" y="5855970"/>
            <a:ext cx="6896100"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5799455" y="3391535"/>
            <a:ext cx="6313805" cy="3466465"/>
          </a:xfrm>
          <a:prstGeom prst="rect">
            <a:avLst/>
          </a:prstGeom>
        </p:spPr>
      </p:pic>
      <p:sp>
        <p:nvSpPr>
          <p:cNvPr id="2" name="Text Box 1"/>
          <p:cNvSpPr txBox="1"/>
          <p:nvPr/>
        </p:nvSpPr>
        <p:spPr>
          <a:xfrm>
            <a:off x="250190" y="391160"/>
            <a:ext cx="6096000" cy="3907790"/>
          </a:xfrm>
          <a:prstGeom prst="rect">
            <a:avLst/>
          </a:prstGeom>
          <a:noFill/>
        </p:spPr>
        <p:txBody>
          <a:bodyPr wrap="square" rtlCol="0" anchor="t">
            <a:spAutoFit/>
          </a:bodyPr>
          <a:p>
            <a:pPr indent="0">
              <a:buFont typeface="Arial" panose="020B0604020202020204"/>
              <a:buNone/>
            </a:pPr>
            <a:r>
              <a:rPr sz="2400" b="1">
                <a:solidFill>
                  <a:srgbClr val="FF0000"/>
                </a:solidFill>
                <a:effectLst>
                  <a:outerShdw blurRad="38100" dist="38100" dir="2700000" algn="tl">
                    <a:srgbClr val="000000">
                      <a:alpha val="43137"/>
                    </a:srgbClr>
                  </a:outerShdw>
                </a:effectLst>
                <a:sym typeface="+mn-ea"/>
              </a:rPr>
              <a:t>Types of Perceptron Models:</a:t>
            </a:r>
            <a:endParaRPr sz="2400" b="1">
              <a:solidFill>
                <a:srgbClr val="FF0000"/>
              </a:solidFill>
              <a:effectLst>
                <a:outerShdw blurRad="38100" dist="38100" dir="2700000" algn="tl">
                  <a:srgbClr val="000000">
                    <a:alpha val="43137"/>
                  </a:srgbClr>
                </a:outerShdw>
              </a:effectLst>
              <a:sym typeface="+mn-ea"/>
            </a:endParaRPr>
          </a:p>
          <a:p>
            <a:pPr indent="0">
              <a:buFont typeface="Arial" panose="020B0604020202020204"/>
              <a:buNone/>
            </a:pPr>
            <a:endParaRPr sz="2400" b="1">
              <a:solidFill>
                <a:srgbClr val="FF0000"/>
              </a:solidFill>
              <a:effectLst>
                <a:outerShdw blurRad="38100" dist="38100" dir="2700000" algn="tl">
                  <a:srgbClr val="000000">
                    <a:alpha val="43137"/>
                  </a:srgbClr>
                </a:outerShdw>
              </a:effectLst>
            </a:endParaRPr>
          </a:p>
          <a:p>
            <a:pPr lvl="1">
              <a:buFont typeface="Arial" panose="020B0604020202020204"/>
              <a:buChar char="◦"/>
            </a:pPr>
            <a:r>
              <a:rPr sz="2000" b="1">
                <a:sym typeface="+mn-ea"/>
              </a:rPr>
              <a:t>Single-layer perceptron</a:t>
            </a:r>
            <a:r>
              <a:rPr sz="2000">
                <a:sym typeface="+mn-ea"/>
              </a:rPr>
              <a:t>: Can only solve linearly separable problems.</a:t>
            </a:r>
            <a:br>
              <a:rPr sz="2000">
                <a:sym typeface="+mn-ea"/>
              </a:rPr>
            </a:b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p>
          <a:p>
            <a:pPr lvl="1">
              <a:buFont typeface="Arial" panose="020B0604020202020204"/>
              <a:buChar char="◦"/>
            </a:pPr>
            <a:r>
              <a:rPr sz="2000" b="1">
                <a:sym typeface="+mn-ea"/>
              </a:rPr>
              <a:t>Multi-layer perceptron (MLP):</a:t>
            </a:r>
            <a:r>
              <a:rPr sz="2000">
                <a:sym typeface="+mn-ea"/>
              </a:rPr>
              <a:t> Can solve non-linear problems using multiple layers.</a:t>
            </a:r>
            <a:endParaRPr lang="en-US" sz="2000">
              <a:sym typeface="+mn-ea"/>
            </a:endParaRPr>
          </a:p>
        </p:txBody>
      </p:sp>
      <p:pic>
        <p:nvPicPr>
          <p:cNvPr id="5" name="Picture 4"/>
          <p:cNvPicPr/>
          <p:nvPr/>
        </p:nvPicPr>
        <p:blipFill>
          <a:blip r:embed="rId2"/>
          <a:srcRect l="16227" t="19455" r="15667" b="20687"/>
          <a:stretch>
            <a:fillRect/>
          </a:stretch>
        </p:blipFill>
        <p:spPr>
          <a:xfrm>
            <a:off x="6572250" y="-70485"/>
            <a:ext cx="5031105" cy="3305175"/>
          </a:xfrm>
          <a:prstGeom prst="rect">
            <a:avLst/>
          </a:prstGeom>
        </p:spPr>
      </p:pic>
      <p:sp>
        <p:nvSpPr>
          <p:cNvPr id="3" name="Text Box 2"/>
          <p:cNvSpPr txBox="1"/>
          <p:nvPr/>
        </p:nvSpPr>
        <p:spPr>
          <a:xfrm>
            <a:off x="347980" y="4417695"/>
            <a:ext cx="5080000" cy="2287270"/>
          </a:xfrm>
          <a:prstGeom prst="rect">
            <a:avLst/>
          </a:prstGeom>
        </p:spPr>
        <p:txBody>
          <a:bodyPr>
            <a:spAutoFit/>
          </a:bodyPr>
          <a:p>
            <a:pPr marL="0" indent="0">
              <a:spcAft>
                <a:spcPct val="60000"/>
              </a:spcAft>
            </a:pPr>
            <a:r>
              <a:rPr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Neural Networks Architecture:</a:t>
            </a:r>
            <a:r>
              <a:rPr sz="1600" b="0" i="0">
                <a:latin typeface="Manrope"/>
                <a:ea typeface="Manrope"/>
              </a:rPr>
              <a:t> </a:t>
            </a:r>
            <a:endParaRPr sz="1600" b="0" i="0">
              <a:latin typeface="Manrope"/>
              <a:ea typeface="Manrope"/>
            </a:endParaRPr>
          </a:p>
          <a:p>
            <a:pPr marL="0" indent="0"/>
            <a:r>
              <a:rPr b="0" i="0">
                <a:solidFill>
                  <a:srgbClr val="292929"/>
                </a:solidFill>
                <a:latin typeface="Inter"/>
                <a:ea typeface="Inter"/>
              </a:rPr>
              <a:t>the basic elements of the network's architecture. </a:t>
            </a:r>
            <a:endParaRPr b="0" i="0">
              <a:solidFill>
                <a:srgbClr val="292929"/>
              </a:solidFill>
              <a:latin typeface="Inter"/>
              <a:ea typeface="Inter"/>
            </a:endParaRPr>
          </a:p>
          <a:p>
            <a:pPr marL="0" indent="0"/>
            <a:r>
              <a:rPr b="1" i="0">
                <a:solidFill>
                  <a:srgbClr val="292929"/>
                </a:solidFill>
                <a:latin typeface="Inter"/>
                <a:ea typeface="Inter"/>
              </a:rPr>
              <a:t> made of three core layers:</a:t>
            </a:r>
            <a:endParaRPr b="1" i="0">
              <a:solidFill>
                <a:srgbClr val="292929"/>
              </a:solidFill>
              <a:latin typeface="Inter"/>
              <a:ea typeface="Inter"/>
            </a:endParaRPr>
          </a:p>
          <a:p>
            <a:pPr marL="0" indent="0">
              <a:buAutoNum type="arabicPeriod"/>
            </a:pPr>
            <a:r>
              <a:rPr b="0" i="0">
                <a:solidFill>
                  <a:srgbClr val="292929"/>
                </a:solidFill>
                <a:latin typeface="Inter"/>
                <a:ea typeface="Inter"/>
              </a:rPr>
              <a:t>Input layer</a:t>
            </a:r>
            <a:endParaRPr b="0" i="0">
              <a:solidFill>
                <a:srgbClr val="292929"/>
              </a:solidFill>
              <a:latin typeface="Inter"/>
              <a:ea typeface="Inter"/>
            </a:endParaRPr>
          </a:p>
          <a:p>
            <a:pPr marL="0" indent="0">
              <a:buAutoNum type="arabicPeriod"/>
            </a:pPr>
            <a:r>
              <a:rPr b="0" i="0">
                <a:solidFill>
                  <a:srgbClr val="292929"/>
                </a:solidFill>
                <a:latin typeface="Inter"/>
                <a:ea typeface="Inter"/>
              </a:rPr>
              <a:t>Hidden layers </a:t>
            </a:r>
            <a:endParaRPr b="0" i="0">
              <a:solidFill>
                <a:srgbClr val="292929"/>
              </a:solidFill>
              <a:latin typeface="Inter"/>
              <a:ea typeface="Inter"/>
            </a:endParaRPr>
          </a:p>
          <a:p>
            <a:pPr marL="0" indent="0">
              <a:buAutoNum type="arabicPeriod"/>
            </a:pPr>
            <a:r>
              <a:rPr b="0" i="0">
                <a:solidFill>
                  <a:srgbClr val="292929"/>
                </a:solidFill>
                <a:latin typeface="Inter"/>
                <a:ea typeface="Inter"/>
              </a:rPr>
              <a:t>Output layer </a:t>
            </a:r>
            <a:endParaRPr b="0" i="0">
              <a:solidFill>
                <a:srgbClr val="292929"/>
              </a:solidFill>
              <a:latin typeface="Inter"/>
              <a:ea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0680" y="459105"/>
            <a:ext cx="8078470" cy="5231130"/>
          </a:xfrm>
          <a:prstGeom prst="rect">
            <a:avLst/>
          </a:prstGeom>
          <a:noFill/>
        </p:spPr>
        <p:txBody>
          <a:bodyPr wrap="square" rtlCol="0">
            <a:spAutoFit/>
          </a:bodyPr>
          <a:p>
            <a:r>
              <a:rPr lang="en-US" altLang="en-US" sz="2800" b="1">
                <a:solidFill>
                  <a:srgbClr val="FF0000"/>
                </a:solidFill>
                <a:effectLst>
                  <a:outerShdw blurRad="38100" dist="38100" dir="2700000" algn="tl">
                    <a:srgbClr val="000000">
                      <a:alpha val="43137"/>
                    </a:srgbClr>
                  </a:outerShdw>
                </a:effectLst>
              </a:rPr>
              <a:t>Working of Neural Networks</a:t>
            </a:r>
            <a:endParaRPr lang="en-US" altLang="en-US" sz="2800" b="1">
              <a:solidFill>
                <a:srgbClr val="FF0000"/>
              </a:solidFill>
              <a:effectLst>
                <a:outerShdw blurRad="38100" dist="38100" dir="2700000" algn="tl">
                  <a:srgbClr val="000000">
                    <a:alpha val="43137"/>
                  </a:srgbClr>
                </a:outerShdw>
              </a:effectLst>
            </a:endParaRPr>
          </a:p>
          <a:p>
            <a:pPr marL="342900" indent="-342900">
              <a:buAutoNum type="arabicPeriod"/>
            </a:pPr>
            <a:endParaRPr lang="en-US"/>
          </a:p>
          <a:p>
            <a:pPr marL="342900" indent="-342900">
              <a:buAutoNum type="arabicPeriod"/>
            </a:pPr>
            <a:r>
              <a:rPr lang="en-US" altLang="en-US"/>
              <a:t>Forward Propagation</a:t>
            </a:r>
            <a:endParaRPr lang="en-US" altLang="en-US"/>
          </a:p>
          <a:p>
            <a:pPr marL="800100" lvl="1" indent="-342900">
              <a:buAutoNum type="arabicPeriod"/>
            </a:pPr>
            <a:r>
              <a:rPr lang="en-US" altLang="en-US"/>
              <a:t>input</a:t>
            </a:r>
            <a:endParaRPr lang="en-US" altLang="en-US"/>
          </a:p>
          <a:p>
            <a:pPr marL="800100" lvl="1" indent="-342900">
              <a:buAutoNum type="arabicPeriod"/>
            </a:pPr>
            <a:r>
              <a:rPr lang="en-US" altLang="en-US"/>
              <a:t>calculation --&gt;then apply activation func</a:t>
            </a:r>
            <a:endParaRPr lang="en-US" altLang="en-US"/>
          </a:p>
          <a:p>
            <a:pPr marL="800100" lvl="1" indent="-342900">
              <a:buAutoNum type="arabicPeriod"/>
            </a:pPr>
            <a:r>
              <a:rPr lang="en-US" altLang="en-US"/>
              <a:t>output</a:t>
            </a: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r>
              <a:rPr lang="en-US" altLang="en-US"/>
              <a:t>Backpropagation</a:t>
            </a:r>
            <a:endParaRPr lang="en-US" altLang="en-US"/>
          </a:p>
          <a:p>
            <a:pPr marL="800100" lvl="1" indent="-342900">
              <a:buAutoNum type="arabicPeriod"/>
            </a:pPr>
            <a:r>
              <a:rPr lang="en-US" altLang="en-US"/>
              <a:t>Loss Calculation</a:t>
            </a:r>
            <a:endParaRPr lang="en-US" altLang="en-US"/>
          </a:p>
          <a:p>
            <a:pPr marL="800100" lvl="1" indent="-342900">
              <a:buAutoNum type="arabicPeriod"/>
            </a:pPr>
            <a:r>
              <a:rPr lang="en-US" altLang="en-US"/>
              <a:t>Gradient Calculation</a:t>
            </a:r>
            <a:endParaRPr lang="en-US" altLang="en-US"/>
          </a:p>
          <a:p>
            <a:pPr marL="800100" lvl="1" indent="-342900">
              <a:buAutoNum type="arabicPeriod"/>
            </a:pPr>
            <a:r>
              <a:rPr lang="en-US" altLang="en-US"/>
              <a:t>Weight Update</a:t>
            </a:r>
            <a:endParaRPr lang="en-US" altLang="en-US"/>
          </a:p>
        </p:txBody>
      </p:sp>
      <p:pic>
        <p:nvPicPr>
          <p:cNvPr id="4" name="Picture 3"/>
          <p:cNvPicPr/>
          <p:nvPr/>
        </p:nvPicPr>
        <p:blipFill>
          <a:blip r:embed="rId1"/>
          <a:stretch>
            <a:fillRect/>
          </a:stretch>
        </p:blipFill>
        <p:spPr>
          <a:xfrm>
            <a:off x="5154930" y="112713"/>
            <a:ext cx="5981700" cy="2790825"/>
          </a:xfrm>
          <a:prstGeom prst="rect">
            <a:avLst/>
          </a:prstGeom>
        </p:spPr>
      </p:pic>
      <p:sp>
        <p:nvSpPr>
          <p:cNvPr id="12" name="Text Box 11"/>
          <p:cNvSpPr txBox="1"/>
          <p:nvPr/>
        </p:nvSpPr>
        <p:spPr>
          <a:xfrm>
            <a:off x="3048000" y="3244850"/>
            <a:ext cx="6096000" cy="645160"/>
          </a:xfrm>
          <a:prstGeom prst="rect">
            <a:avLst/>
          </a:prstGeom>
          <a:noFill/>
        </p:spPr>
        <p:txBody>
          <a:bodyPr wrap="square" rtlCol="0">
            <a:spAutoFit/>
          </a:bodyPr>
          <a:p>
            <a:endParaRPr lang="en-US"/>
          </a:p>
          <a:p>
            <a:endParaRPr lang="en-US"/>
          </a:p>
        </p:txBody>
      </p:sp>
      <p:pic>
        <p:nvPicPr>
          <p:cNvPr id="13" name="Picture 12" descr="1214s"/>
          <p:cNvPicPr>
            <a:picLocks noChangeAspect="1"/>
          </p:cNvPicPr>
          <p:nvPr/>
        </p:nvPicPr>
        <p:blipFill>
          <a:blip r:embed="rId2"/>
          <a:stretch>
            <a:fillRect/>
          </a:stretch>
        </p:blipFill>
        <p:spPr>
          <a:xfrm>
            <a:off x="4782185" y="3244850"/>
            <a:ext cx="6354445" cy="3198495"/>
          </a:xfrm>
          <a:prstGeom prst="rect">
            <a:avLst/>
          </a:prstGeom>
        </p:spPr>
      </p:pic>
      <p:sp>
        <p:nvSpPr>
          <p:cNvPr id="3" name="Text Box 2"/>
          <p:cNvSpPr txBox="1"/>
          <p:nvPr/>
        </p:nvSpPr>
        <p:spPr>
          <a:xfrm>
            <a:off x="596265" y="6359843"/>
            <a:ext cx="5080000" cy="337185"/>
          </a:xfrm>
          <a:prstGeom prst="rect">
            <a:avLst/>
          </a:prstGeom>
        </p:spPr>
        <p:txBody>
          <a:bodyPr>
            <a:spAutoFit/>
          </a:bodyPr>
          <a:p>
            <a:pPr marL="0" indent="0">
              <a:spcAft>
                <a:spcPct val="60000"/>
              </a:spcAft>
            </a:pPr>
            <a:r>
              <a:rPr sz="1600" b="0" i="0">
                <a:latin typeface="Manrope"/>
                <a:ea typeface="Manrope"/>
              </a:rPr>
              <a:t>Feedforward vs. Backpropagation</a:t>
            </a:r>
            <a:endParaRPr sz="1600" b="0" i="0">
              <a:latin typeface="Manrope"/>
              <a:ea typeface="Manrope"/>
            </a:endParaRPr>
          </a:p>
        </p:txBody>
      </p:sp>
      <p:sp>
        <p:nvSpPr>
          <p:cNvPr id="5" name="Text Box 4"/>
          <p:cNvSpPr txBox="1"/>
          <p:nvPr/>
        </p:nvSpPr>
        <p:spPr>
          <a:xfrm>
            <a:off x="4448810" y="6360160"/>
            <a:ext cx="7674610" cy="368300"/>
          </a:xfrm>
          <a:prstGeom prst="rect">
            <a:avLst/>
          </a:prstGeom>
          <a:noFill/>
        </p:spPr>
        <p:txBody>
          <a:bodyPr wrap="square" rtlCol="0" anchor="t">
            <a:spAutoFit/>
          </a:bodyPr>
          <a:p>
            <a:r>
              <a:rPr lang="en-US" altLang="en-US"/>
              <a:t>https://www.geeksforgeeks.org/backpropagation-in-neural-network/</a:t>
            </a:r>
            <a:endParaRPr lang="en-US"/>
          </a:p>
        </p:txBody>
      </p:sp>
      <p:sp>
        <p:nvSpPr>
          <p:cNvPr id="6" name="Text Box 5"/>
          <p:cNvSpPr txBox="1"/>
          <p:nvPr/>
        </p:nvSpPr>
        <p:spPr>
          <a:xfrm>
            <a:off x="4782185" y="6211570"/>
            <a:ext cx="6096000" cy="306705"/>
          </a:xfrm>
          <a:prstGeom prst="rect">
            <a:avLst/>
          </a:prstGeom>
          <a:noFill/>
        </p:spPr>
        <p:txBody>
          <a:bodyPr wrap="square" rtlCol="0" anchor="t">
            <a:spAutoFit/>
          </a:bodyPr>
          <a:p>
            <a:r>
              <a:rPr lang="en-US" altLang="en-US" sz="1400"/>
              <a:t>https://www.guru99.com/backpropogation-neural-network.html</a:t>
            </a:r>
            <a:endParaRPr lang="en-US" altLang="en-US"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descr="Screenshot (282)"/>
          <p:cNvPicPr>
            <a:picLocks noChangeAspect="1"/>
          </p:cNvPicPr>
          <p:nvPr/>
        </p:nvPicPr>
        <p:blipFill>
          <a:blip r:embed="rId1"/>
          <a:srcRect t="11287" r="47089" b="5620"/>
          <a:stretch>
            <a:fillRect/>
          </a:stretch>
        </p:blipFill>
        <p:spPr>
          <a:xfrm>
            <a:off x="6545580" y="0"/>
            <a:ext cx="5646420" cy="4987925"/>
          </a:xfrm>
          <a:prstGeom prst="rect">
            <a:avLst/>
          </a:prstGeom>
        </p:spPr>
      </p:pic>
      <p:sp>
        <p:nvSpPr>
          <p:cNvPr id="7" name="Text Box 6"/>
          <p:cNvSpPr txBox="1"/>
          <p:nvPr/>
        </p:nvSpPr>
        <p:spPr>
          <a:xfrm>
            <a:off x="1177925" y="175895"/>
            <a:ext cx="4064000" cy="1568450"/>
          </a:xfrm>
          <a:prstGeom prst="rect">
            <a:avLst/>
          </a:prstGeom>
          <a:noFill/>
        </p:spPr>
        <p:txBody>
          <a:bodyPr wrap="square" rtlCol="0">
            <a:spAutoFit/>
          </a:bodyPr>
          <a:p>
            <a:pPr indent="0"/>
            <a:r>
              <a:rPr lang="en-US" sz="2400" b="1">
                <a:solidFill>
                  <a:srgbClr val="FF0000"/>
                </a:solidFill>
                <a:effectLst>
                  <a:outerShdw blurRad="38100" dist="38100" dir="2700000" algn="tl">
                    <a:srgbClr val="000000">
                      <a:alpha val="43137"/>
                    </a:srgbClr>
                  </a:outerShdw>
                </a:effectLst>
              </a:rPr>
              <a:t>Terms </a:t>
            </a:r>
            <a:r>
              <a:rPr lang="en-US" altLang="en-US"/>
              <a:t>Neural Networks Architecture:</a:t>
            </a:r>
            <a:endParaRPr lang="en-US" altLang="en-US"/>
          </a:p>
          <a:p>
            <a:pPr marL="285750" indent="-285750">
              <a:buFont typeface="Arial" panose="020B0604020202020204" pitchFamily="34" charset="0"/>
              <a:buChar char="•"/>
            </a:pPr>
            <a:r>
              <a:rPr lang="en-US" sz="2400"/>
              <a:t>features</a:t>
            </a:r>
            <a:endParaRPr lang="en-US" sz="2400"/>
          </a:p>
          <a:p>
            <a:pPr marL="285750" indent="-285750">
              <a:buFont typeface="Arial" panose="020B0604020202020204" pitchFamily="34" charset="0"/>
              <a:buChar char="•"/>
            </a:pPr>
            <a:r>
              <a:rPr lang="en-US" sz="2400"/>
              <a:t>weights</a:t>
            </a:r>
            <a:endParaRPr lang="en-US" sz="2400"/>
          </a:p>
          <a:p>
            <a:pPr marL="285750" indent="-285750">
              <a:buFont typeface="Arial" panose="020B0604020202020204" pitchFamily="34" charset="0"/>
              <a:buChar char="•"/>
            </a:pPr>
            <a:r>
              <a:rPr lang="en-US" sz="2400"/>
              <a:t>bias</a:t>
            </a:r>
            <a:endParaRPr lang="en-US" sz="2400"/>
          </a:p>
        </p:txBody>
      </p:sp>
      <p:sp>
        <p:nvSpPr>
          <p:cNvPr id="8" name="Text Box 7"/>
          <p:cNvSpPr txBox="1"/>
          <p:nvPr/>
        </p:nvSpPr>
        <p:spPr>
          <a:xfrm>
            <a:off x="495935" y="2134235"/>
            <a:ext cx="4915535" cy="4215765"/>
          </a:xfrm>
          <a:prstGeom prst="rect">
            <a:avLst/>
          </a:prstGeom>
          <a:noFill/>
        </p:spPr>
        <p:txBody>
          <a:bodyPr wrap="square" rtlCol="0">
            <a:spAutoFit/>
          </a:bodyPr>
          <a:p>
            <a:r>
              <a:rPr lang="en-US" sz="2800" b="1">
                <a:solidFill>
                  <a:srgbClr val="FF0000"/>
                </a:solidFill>
                <a:effectLst>
                  <a:outerShdw blurRad="38100" dist="38100" dir="2700000" algn="tl">
                    <a:srgbClr val="000000">
                      <a:alpha val="43137"/>
                    </a:srgbClr>
                  </a:outerShdw>
                </a:effectLst>
                <a:highlight>
                  <a:srgbClr val="FFFF00"/>
                </a:highlight>
              </a:rPr>
              <a:t>USE IN ANN </a:t>
            </a:r>
            <a:endParaRPr lang="en-US" sz="2800" b="1">
              <a:solidFill>
                <a:srgbClr val="FF0000"/>
              </a:solidFill>
              <a:effectLst>
                <a:outerShdw blurRad="38100" dist="38100" dir="2700000" algn="tl">
                  <a:srgbClr val="000000">
                    <a:alpha val="43137"/>
                  </a:srgbClr>
                </a:outerShdw>
              </a:effectLst>
              <a:highlight>
                <a:srgbClr val="FFFF00"/>
              </a:highlight>
            </a:endParaRPr>
          </a:p>
          <a:p>
            <a:pPr marL="342900" indent="-342900">
              <a:buAutoNum type="arabicPeriod"/>
            </a:pPr>
            <a:r>
              <a:rPr lang="en-US" sz="2400"/>
              <a:t>for non linearity in neural network</a:t>
            </a:r>
            <a:endParaRPr lang="en-US" sz="2400"/>
          </a:p>
          <a:p>
            <a:pPr marL="800100" lvl="1" indent="-342900">
              <a:buFont typeface="Arial" panose="020B0604020202020204" pitchFamily="34" charset="0"/>
              <a:buChar char="•"/>
            </a:pPr>
            <a:r>
              <a:rPr lang="en-US" sz="2400"/>
              <a:t>activation functions</a:t>
            </a:r>
            <a:endParaRPr lang="en-US" sz="2400"/>
          </a:p>
          <a:p>
            <a:pPr marL="342900" indent="-342900">
              <a:buAutoNum type="arabicPeriod"/>
            </a:pPr>
            <a:r>
              <a:rPr lang="en-US" sz="2400"/>
              <a:t>for error calculations</a:t>
            </a:r>
            <a:endParaRPr lang="en-US" sz="2400"/>
          </a:p>
          <a:p>
            <a:pPr marL="800100" lvl="1" indent="-342900">
              <a:buFont typeface="Arial" panose="020B0604020202020204" pitchFamily="34" charset="0"/>
              <a:buChar char="•"/>
            </a:pPr>
            <a:r>
              <a:rPr lang="en-US" sz="2400"/>
              <a:t>mse,mae, logloss</a:t>
            </a:r>
            <a:endParaRPr lang="en-US" sz="2400"/>
          </a:p>
          <a:p>
            <a:pPr marL="342900" indent="-342900">
              <a:buAutoNum type="arabicPeriod"/>
            </a:pPr>
            <a:r>
              <a:rPr lang="en-US" sz="2400"/>
              <a:t>for optimizations </a:t>
            </a:r>
            <a:endParaRPr lang="en-US" sz="2400"/>
          </a:p>
          <a:p>
            <a:pPr marL="800100" lvl="1" indent="-342900">
              <a:buFont typeface="Arial" panose="020B0604020202020204" pitchFamily="34" charset="0"/>
              <a:buChar char="•"/>
            </a:pPr>
            <a:r>
              <a:rPr lang="en-US" sz="2400"/>
              <a:t>gradient descent/ optimzer</a:t>
            </a:r>
            <a:endParaRPr lang="en-US" sz="2400"/>
          </a:p>
          <a:p>
            <a:pPr lvl="0" indent="0">
              <a:buFont typeface="Arial" panose="020B0604020202020204" pitchFamily="34" charset="0"/>
              <a:buNone/>
            </a:pPr>
            <a:r>
              <a:rPr lang="en-US" sz="2400"/>
              <a:t>4.  Evaluation Matrix</a:t>
            </a:r>
            <a:endParaRPr lang="en-US" sz="2400"/>
          </a:p>
          <a:p>
            <a:pPr marL="800100" lvl="1" indent="-342900">
              <a:buFont typeface="Arial" panose="020B0604020202020204" pitchFamily="34" charset="0"/>
              <a:buChar char="•"/>
            </a:pPr>
            <a:r>
              <a:rPr lang="en-US" sz="2400"/>
              <a:t>classification</a:t>
            </a:r>
            <a:endParaRPr lang="en-US" sz="2400"/>
          </a:p>
          <a:p>
            <a:pPr marL="800100" lvl="1" indent="-342900">
              <a:buFont typeface="Arial" panose="020B0604020202020204" pitchFamily="34" charset="0"/>
              <a:buChar char="•"/>
            </a:pPr>
            <a:r>
              <a:rPr lang="en-US" sz="2400"/>
              <a:t>regression</a:t>
            </a:r>
            <a:endParaRPr lang="en-US" sz="2400"/>
          </a:p>
          <a:p>
            <a:pPr indent="457200"/>
            <a:endParaRPr lang="en-US"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8480" y="182880"/>
            <a:ext cx="8625840" cy="2059305"/>
          </a:xfrm>
          <a:prstGeom prst="rect">
            <a:avLst/>
          </a:prstGeom>
          <a:noFill/>
        </p:spPr>
        <p:txBody>
          <a:bodyPr wrap="square" rtlCol="0" anchor="t">
            <a:noAutofit/>
          </a:bodyPr>
          <a:p>
            <a:pPr lvl="1" indent="0">
              <a:buNone/>
            </a:pPr>
            <a:r>
              <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Activation functions</a:t>
            </a:r>
            <a:endPar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
        <p:nvSpPr>
          <p:cNvPr id="3" name="Text Box 2"/>
          <p:cNvSpPr txBox="1"/>
          <p:nvPr/>
        </p:nvSpPr>
        <p:spPr>
          <a:xfrm>
            <a:off x="1960245" y="3853815"/>
            <a:ext cx="6096000" cy="337185"/>
          </a:xfrm>
          <a:prstGeom prst="rect">
            <a:avLst/>
          </a:prstGeom>
          <a:noFill/>
        </p:spPr>
        <p:txBody>
          <a:bodyPr wrap="square" rtlCol="0" anchor="t">
            <a:spAutoFit/>
          </a:bodyPr>
          <a:p>
            <a:pPr marL="0" indent="0">
              <a:spcBef>
                <a:spcPct val="0"/>
              </a:spcBef>
              <a:spcAft>
                <a:spcPct val="6000"/>
              </a:spcAft>
            </a:pPr>
            <a:endParaRPr lang="en-US" sz="1600">
              <a:latin typeface="var(--framer-blockquote-font-family"/>
              <a:ea typeface="var(--framer-blockquote-font-family"/>
              <a:sym typeface="+mn-ea"/>
            </a:endParaRPr>
          </a:p>
        </p:txBody>
      </p:sp>
      <p:pic>
        <p:nvPicPr>
          <p:cNvPr id="5" name="Picture 4" descr="Linear and non linear functions"/>
          <p:cNvPicPr>
            <a:picLocks noChangeAspect="1"/>
          </p:cNvPicPr>
          <p:nvPr/>
        </p:nvPicPr>
        <p:blipFill>
          <a:blip r:embed="rId1"/>
          <a:stretch>
            <a:fillRect/>
          </a:stretch>
        </p:blipFill>
        <p:spPr>
          <a:xfrm>
            <a:off x="204470" y="1557655"/>
            <a:ext cx="5871845" cy="3090545"/>
          </a:xfrm>
          <a:prstGeom prst="rect">
            <a:avLst/>
          </a:prstGeom>
        </p:spPr>
      </p:pic>
      <p:sp>
        <p:nvSpPr>
          <p:cNvPr id="6" name="Text Box 5"/>
          <p:cNvSpPr txBox="1"/>
          <p:nvPr/>
        </p:nvSpPr>
        <p:spPr>
          <a:xfrm>
            <a:off x="727075" y="5991860"/>
            <a:ext cx="10946130" cy="368300"/>
          </a:xfrm>
          <a:prstGeom prst="rect">
            <a:avLst/>
          </a:prstGeom>
          <a:noFill/>
        </p:spPr>
        <p:txBody>
          <a:bodyPr wrap="square" rtlCol="0" anchor="t">
            <a:spAutoFit/>
          </a:bodyPr>
          <a:p>
            <a:r>
              <a:rPr lang="en-US" altLang="en-US"/>
              <a:t>https://www.superannotate.com/blog/activation-functions-in-neural-networks</a:t>
            </a:r>
            <a:endParaRPr lang="en-US"/>
          </a:p>
        </p:txBody>
      </p:sp>
      <p:pic>
        <p:nvPicPr>
          <p:cNvPr id="7" name="Picture 6"/>
          <p:cNvPicPr>
            <a:picLocks noChangeAspect="1"/>
          </p:cNvPicPr>
          <p:nvPr/>
        </p:nvPicPr>
        <p:blipFill>
          <a:blip r:embed="rId2"/>
          <a:stretch>
            <a:fillRect/>
          </a:stretch>
        </p:blipFill>
        <p:spPr>
          <a:xfrm>
            <a:off x="5972810" y="1968500"/>
            <a:ext cx="6267450" cy="35680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06120" y="267970"/>
            <a:ext cx="10768965" cy="3161030"/>
          </a:xfrm>
          <a:prstGeom prst="rect">
            <a:avLst/>
          </a:prstGeom>
          <a:noFill/>
        </p:spPr>
        <p:txBody>
          <a:bodyPr wrap="square" rtlCol="0" anchor="t">
            <a:noAutofit/>
          </a:bodyPr>
          <a:p>
            <a:pPr marL="0" indent="0">
              <a:spcBef>
                <a:spcPct val="0"/>
              </a:spcBef>
              <a:spcAft>
                <a:spcPct val="6000"/>
              </a:spcAft>
            </a:pPr>
            <a:r>
              <a:rPr sz="2300" b="1">
                <a:latin typeface="Arial" panose="020B0604020202020204" pitchFamily="34" charset="0"/>
                <a:ea typeface="var(--framer-blockquote-font-family"/>
                <a:cs typeface="Arial" panose="020B0604020202020204" pitchFamily="34" charset="0"/>
                <a:sym typeface="+mn-ea"/>
                <a:hlinkClick r:id="rId1"/>
              </a:rPr>
              <a:t>What is a Neural Network Activation Function?</a:t>
            </a:r>
            <a:endParaRPr sz="2300" b="1">
              <a:latin typeface="Arial" panose="020B0604020202020204" pitchFamily="34" charset="0"/>
              <a:ea typeface="var(--framer-blockquote-font-family"/>
              <a:cs typeface="Arial" panose="020B0604020202020204" pitchFamily="34" charset="0"/>
              <a:sym typeface="+mn-ea"/>
              <a:hlinkClick r:id="rId1"/>
            </a:endParaRPr>
          </a:p>
          <a:p>
            <a:pPr marL="0" indent="0">
              <a:spcBef>
                <a:spcPct val="0"/>
              </a:spcBef>
              <a:spcAft>
                <a:spcPct val="6000"/>
              </a:spcAft>
            </a:pPr>
            <a:endParaRPr sz="23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bold"/>
                <a:cs typeface="Arial" panose="020B0604020202020204" pitchFamily="34" charset="0"/>
                <a:sym typeface="+mn-ea"/>
              </a:rPr>
              <a:t>An Activation Function</a:t>
            </a:r>
            <a:r>
              <a:rPr sz="1600">
                <a:latin typeface="Arial" panose="020B0604020202020204" pitchFamily="34" charset="0"/>
                <a:ea typeface="var(--framer-blockquote-font-family"/>
                <a:cs typeface="Arial" panose="020B0604020202020204" pitchFamily="34" charset="0"/>
                <a:sym typeface="+mn-ea"/>
              </a:rPr>
              <a:t> decides whether a neuron should be activated or not. This means that it will decide whether the neuron’s input to the network is important or not in the process of prediction using simpler mathematical operations.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role of the Activation Function is to derive output from a set of input values fed to a node (or a layer).</a:t>
            </a:r>
            <a:endParaRPr lang="en-US" sz="1600">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706755" y="2767965"/>
            <a:ext cx="10396220" cy="1014730"/>
          </a:xfrm>
          <a:prstGeom prst="rect">
            <a:avLst/>
          </a:prstGeom>
        </p:spPr>
        <p:txBody>
          <a:bodyPr wrap="square">
            <a:spAutoFit/>
          </a:bodyPr>
          <a:p>
            <a:r>
              <a:rPr sz="2000"/>
              <a:t>Activation functions play a crucial role in neural networks by introducing non-linearity, enabling the model to learn and represent complex patterns. Without activation functions, a neural network behaves like a linear model, limiting its ability to capture intricate relationships in data.</a:t>
            </a:r>
            <a:endParaRPr sz="2000"/>
          </a:p>
        </p:txBody>
      </p:sp>
      <p:pic>
        <p:nvPicPr>
          <p:cNvPr id="4" name="Picture 3"/>
          <p:cNvPicPr/>
          <p:nvPr/>
        </p:nvPicPr>
        <p:blipFill>
          <a:blip r:embed="rId2"/>
          <a:stretch>
            <a:fillRect/>
          </a:stretch>
        </p:blipFill>
        <p:spPr>
          <a:xfrm>
            <a:off x="2148205" y="3782695"/>
            <a:ext cx="7171690" cy="28600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417830"/>
            <a:ext cx="5643880" cy="2317750"/>
          </a:xfrm>
          <a:prstGeom prst="rect">
            <a:avLst/>
          </a:prstGeom>
        </p:spPr>
        <p:txBody>
          <a:bodyPr wrap="square">
            <a:spAutoFit/>
          </a:bodyPr>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Imagine that a neural network is a hose: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It takes water (takes some input), carries it somewhere (modifies your input), and pushes water out (produces some output).</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Without an activation function, your hose will act more like a steel pipe: fixed and inflexible. Sometimes that’s good enough. Nothing wrong with using a pipe to deliver your water:</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3" name="Picture 2"/>
          <p:cNvPicPr/>
          <p:nvPr/>
        </p:nvPicPr>
        <p:blipFill>
          <a:blip r:embed="rId1"/>
          <a:stretch>
            <a:fillRect/>
          </a:stretch>
        </p:blipFill>
        <p:spPr>
          <a:xfrm>
            <a:off x="158750" y="3065145"/>
            <a:ext cx="4768850" cy="3427730"/>
          </a:xfrm>
          <a:prstGeom prst="rect">
            <a:avLst/>
          </a:prstGeom>
        </p:spPr>
      </p:pic>
      <p:sp>
        <p:nvSpPr>
          <p:cNvPr id="4" name="Text Box 3"/>
          <p:cNvSpPr txBox="1"/>
          <p:nvPr/>
        </p:nvSpPr>
        <p:spPr>
          <a:xfrm>
            <a:off x="6189345" y="-226695"/>
            <a:ext cx="5760720" cy="1356360"/>
          </a:xfrm>
          <a:prstGeom prst="rect">
            <a:avLst/>
          </a:prstGeom>
        </p:spPr>
        <p:txBody>
          <a:bodyPr wrap="square">
            <a:no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Sometimes it’ll be more difficult. You’ll have to go through very specific spots and avoid others:</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9" name="Picture 8"/>
          <p:cNvPicPr/>
          <p:nvPr/>
        </p:nvPicPr>
        <p:blipFill>
          <a:blip r:embed="rId2"/>
          <a:stretch>
            <a:fillRect/>
          </a:stretch>
        </p:blipFill>
        <p:spPr>
          <a:xfrm>
            <a:off x="5802630" y="956310"/>
            <a:ext cx="4888865" cy="3219450"/>
          </a:xfrm>
          <a:prstGeom prst="rect">
            <a:avLst/>
          </a:prstGeom>
        </p:spPr>
      </p:pic>
      <p:sp>
        <p:nvSpPr>
          <p:cNvPr id="10" name="Text Box 9"/>
          <p:cNvSpPr txBox="1"/>
          <p:nvPr/>
        </p:nvSpPr>
        <p:spPr>
          <a:xfrm>
            <a:off x="6199505" y="4175760"/>
            <a:ext cx="5641340" cy="2496820"/>
          </a:xfrm>
          <a:prstGeom prst="rect">
            <a:avLst/>
          </a:prstGeom>
        </p:spPr>
        <p:txBody>
          <a:bodyPr wrap="square">
            <a:sp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An inflexible steel pipe just won’t fit no matter how you rotate it. An ctivation function comes in handy here, because it allows your function to be more flexible.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In this case, a neural net with an activation function would act like a plastic garden hose. You can bend it to your specific needs and carry your water to a lot more places that are </a:t>
            </a:r>
            <a:r>
              <a:rPr sz="1600" b="1" i="0">
                <a:solidFill>
                  <a:srgbClr val="282829"/>
                </a:solidFill>
                <a:latin typeface="Arial" panose="020B0604020202020204" pitchFamily="34" charset="0"/>
                <a:ea typeface="-apple-system"/>
                <a:cs typeface="Arial" panose="020B0604020202020204" pitchFamily="34" charset="0"/>
              </a:rPr>
              <a:t>impossible </a:t>
            </a:r>
            <a:r>
              <a:rPr sz="1600" b="0" i="0">
                <a:solidFill>
                  <a:srgbClr val="282829"/>
                </a:solidFill>
                <a:latin typeface="Arial" panose="020B0604020202020204" pitchFamily="34" charset="0"/>
                <a:ea typeface="-apple-system"/>
                <a:cs typeface="Arial" panose="020B0604020202020204" pitchFamily="34" charset="0"/>
              </a:rPr>
              <a:t>to reach with a steel pipe:</a:t>
            </a:r>
            <a:endParaRPr sz="1600" b="0" i="0">
              <a:solidFill>
                <a:srgbClr val="282829"/>
              </a:solidFill>
              <a:latin typeface="Arial" panose="020B0604020202020204" pitchFamily="34" charset="0"/>
              <a:ea typeface="-apple-system"/>
              <a:cs typeface="Arial" panose="020B0604020202020204" pitchFamily="34" charset="0"/>
            </a:endParaRPr>
          </a:p>
        </p:txBody>
      </p:sp>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4965065" y="598170"/>
              <a:ext cx="1205865" cy="3863975"/>
            </p14:xfrm>
          </p:contentPart>
        </mc:Choice>
        <mc:Fallback xmlns="">
          <p:pic>
            <p:nvPicPr>
              <p:cNvPr id="11" name="Ink 10"/>
            </p:nvPicPr>
            <p:blipFill>
              <a:blip r:embed="rId4"/>
            </p:blipFill>
            <p:spPr>
              <a:xfrm>
                <a:off x="4965065" y="598170"/>
                <a:ext cx="1205865" cy="38639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6122035" y="495935"/>
              <a:ext cx="93980" cy="234950"/>
            </p14:xfrm>
          </p:contentPart>
        </mc:Choice>
        <mc:Fallback xmlns="">
          <p:pic>
            <p:nvPicPr>
              <p:cNvPr id="12" name="Ink 11"/>
            </p:nvPicPr>
            <p:blipFill>
              <a:blip r:embed="rId6"/>
            </p:blipFill>
            <p:spPr>
              <a:xfrm>
                <a:off x="6122035" y="495935"/>
                <a:ext cx="93980" cy="2349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10841990" y="6671945"/>
              <a:ext cx="228600" cy="257175"/>
            </p14:xfrm>
          </p:contentPart>
        </mc:Choice>
        <mc:Fallback xmlns="">
          <p:pic>
            <p:nvPicPr>
              <p:cNvPr id="13" name="Ink 12"/>
            </p:nvPicPr>
            <p:blipFill>
              <a:blip r:embed="rId8"/>
            </p:blipFill>
            <p:spPr>
              <a:xfrm>
                <a:off x="10841990" y="6671945"/>
                <a:ext cx="228600" cy="2571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10996930" y="6741160"/>
              <a:ext cx="195580" cy="221615"/>
            </p14:xfrm>
          </p:contentPart>
        </mc:Choice>
        <mc:Fallback xmlns="">
          <p:pic>
            <p:nvPicPr>
              <p:cNvPr id="14" name="Ink 13"/>
            </p:nvPicPr>
            <p:blipFill>
              <a:blip r:embed="rId10"/>
            </p:blipFill>
            <p:spPr>
              <a:xfrm>
                <a:off x="10996930" y="6741160"/>
                <a:ext cx="195580" cy="221615"/>
              </a:xfrm>
              <a:prstGeom prst="rect"/>
            </p:spPr>
          </p:pic>
        </mc:Fallback>
      </mc:AlternateContent>
      <p:sp>
        <p:nvSpPr>
          <p:cNvPr id="5" name="Text Box 4"/>
          <p:cNvSpPr txBox="1"/>
          <p:nvPr/>
        </p:nvSpPr>
        <p:spPr>
          <a:xfrm>
            <a:off x="120015" y="29845"/>
            <a:ext cx="6096000" cy="337185"/>
          </a:xfrm>
          <a:prstGeom prst="rect">
            <a:avLst/>
          </a:prstGeom>
          <a:noFill/>
        </p:spPr>
        <p:txBody>
          <a:bodyPr wrap="square" rtlCol="0" anchor="t">
            <a:spAutoFit/>
          </a:bodyPr>
          <a:p>
            <a:pPr marL="0" indent="0">
              <a:spcAft>
                <a:spcPct val="60000"/>
              </a:spcAft>
            </a:pPr>
            <a:r>
              <a:rPr sz="1600" b="1">
                <a:solidFill>
                  <a:srgbClr val="FF0000"/>
                </a:solidFill>
                <a:effectLst>
                  <a:outerShdw blurRad="38100" dist="38100" dir="2700000" algn="tl">
                    <a:srgbClr val="000000">
                      <a:alpha val="43137"/>
                    </a:srgbClr>
                  </a:outerShdw>
                </a:effectLst>
                <a:latin typeface="Manrope"/>
                <a:ea typeface="Manrope"/>
                <a:sym typeface="+mn-ea"/>
              </a:rPr>
              <a:t>Why Neural Networks Need Activation Functions?</a:t>
            </a:r>
            <a:endParaRPr lang="en-US" sz="1600" b="1">
              <a:solidFill>
                <a:srgbClr val="FF0000"/>
              </a:solidFill>
              <a:effectLst>
                <a:outerShdw blurRad="38100" dist="38100" dir="2700000" algn="tl">
                  <a:srgbClr val="000000">
                    <a:alpha val="43137"/>
                  </a:srgbClr>
                </a:outerShdw>
              </a:effectLst>
              <a:latin typeface="Manrope"/>
              <a:ea typeface="Manrope"/>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4290" y="124460"/>
            <a:ext cx="5055870" cy="3794760"/>
          </a:xfrm>
          <a:prstGeom prst="rect">
            <a:avLst/>
          </a:prstGeom>
        </p:spPr>
      </p:pic>
      <p:sp>
        <p:nvSpPr>
          <p:cNvPr id="3" name="Text Box 2"/>
          <p:cNvSpPr txBox="1"/>
          <p:nvPr/>
        </p:nvSpPr>
        <p:spPr>
          <a:xfrm>
            <a:off x="398145" y="3745102"/>
            <a:ext cx="5080000" cy="583565"/>
          </a:xfrm>
          <a:prstGeom prst="rect">
            <a:avLst/>
          </a:prstGeom>
        </p:spPr>
        <p:txBody>
          <a:bodyPr>
            <a:spAutoFit/>
          </a:bodyPr>
          <a:p>
            <a:r>
              <a:rPr sz="1600" b="0" i="0">
                <a:solidFill>
                  <a:srgbClr val="282829"/>
                </a:solidFill>
                <a:latin typeface="Arial" panose="020B0604020202020204" pitchFamily="34" charset="0"/>
                <a:ea typeface="-apple-system"/>
                <a:cs typeface="Arial" panose="020B0604020202020204" pitchFamily="34" charset="0"/>
              </a:rPr>
              <a:t>So, the purpose of an activation function is to add flexibility to your hose (non-linearity to your neural net).</a:t>
            </a:r>
            <a:endParaRPr sz="1600" b="0" i="0">
              <a:solidFill>
                <a:srgbClr val="282829"/>
              </a:solidFill>
              <a:latin typeface="Arial" panose="020B0604020202020204" pitchFamily="34" charset="0"/>
              <a:ea typeface="-apple-system"/>
              <a:cs typeface="Arial" panose="020B0604020202020204" pitchFamily="34" charset="0"/>
            </a:endParaRPr>
          </a:p>
        </p:txBody>
      </p:sp>
      <p:sp>
        <p:nvSpPr>
          <p:cNvPr id="4" name="Text Box 3"/>
          <p:cNvSpPr txBox="1"/>
          <p:nvPr/>
        </p:nvSpPr>
        <p:spPr>
          <a:xfrm>
            <a:off x="5090160" y="124460"/>
            <a:ext cx="7102475" cy="6667500"/>
          </a:xfrm>
          <a:prstGeom prst="rect">
            <a:avLst/>
          </a:prstGeom>
        </p:spPr>
        <p:txBody>
          <a:bodyPr wrap="square">
            <a:noAutofit/>
          </a:bodyPr>
          <a:p>
            <a:pPr marL="0" indent="0">
              <a:spcBef>
                <a:spcPct val="0"/>
              </a:spcBef>
              <a:spcAft>
                <a:spcPts val="100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rPr>
              <a:t>Neural networks require activation functions for several key reasons: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Non-linearity</a:t>
            </a:r>
            <a:r>
              <a:rPr sz="1600" b="0" i="0">
                <a:solidFill>
                  <a:srgbClr val="282829"/>
                </a:solidFill>
                <a:latin typeface="Arial" panose="020B0604020202020204" pitchFamily="34" charset="0"/>
                <a:ea typeface="-apple-system"/>
                <a:cs typeface="Arial" panose="020B0604020202020204" pitchFamily="34" charset="0"/>
              </a:rPr>
              <a:t>: Activation functions introduce non-linearities into the network. Without them, a neural network would essentially behave like a linear model, regardless of how many layers it has. This means it would be unable to learn complex patterns in the data.</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Output Control</a:t>
            </a:r>
            <a:r>
              <a:rPr sz="1600" b="0" i="0">
                <a:solidFill>
                  <a:srgbClr val="282829"/>
                </a:solidFill>
                <a:latin typeface="Arial" panose="020B0604020202020204" pitchFamily="34" charset="0"/>
                <a:ea typeface="-apple-system"/>
                <a:cs typeface="Arial" panose="020B0604020202020204" pitchFamily="34" charset="0"/>
              </a:rPr>
              <a:t>: Activation functions help control the output of a neuron. For example, in binary classification tasks, using a sigmoid or softmax activation function can produce outputs that can be interpreted as probabilities.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Gradient Propagation</a:t>
            </a:r>
            <a:r>
              <a:rPr sz="1600" b="0" i="0">
                <a:solidFill>
                  <a:srgbClr val="282829"/>
                </a:solidFill>
                <a:latin typeface="Arial" panose="020B0604020202020204" pitchFamily="34" charset="0"/>
                <a:ea typeface="-apple-system"/>
                <a:cs typeface="Arial" panose="020B0604020202020204" pitchFamily="34" charset="0"/>
              </a:rPr>
              <a:t>: During training, neural networks rely on backpropagation to update weights. Activation functions help shape the loss surface and can influence the speed and stability of training. Some functions, like ReLU (Rectified Linear Unit), help mitigate issues like vanishing gradients, allowing models to learn faster and perform better.</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Thresholding</a:t>
            </a:r>
            <a:r>
              <a:rPr sz="1600" b="0" i="0">
                <a:solidFill>
                  <a:srgbClr val="282829"/>
                </a:solidFill>
                <a:latin typeface="Arial" panose="020B0604020202020204" pitchFamily="34" charset="0"/>
                <a:ea typeface="-apple-system"/>
                <a:cs typeface="Arial" panose="020B0604020202020204" pitchFamily="34" charset="0"/>
              </a:rPr>
              <a:t>: Certain activation functions (like step functions) can act as thresholds, allowing the model to decide whether to activate a neuron based on whether the input exceeds a certain value. This can help in decision-making processes.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Diversity of Outputs</a:t>
            </a:r>
            <a:r>
              <a:rPr sz="1600" b="0" i="0">
                <a:solidFill>
                  <a:srgbClr val="282829"/>
                </a:solidFill>
                <a:latin typeface="Arial" panose="020B0604020202020204" pitchFamily="34" charset="0"/>
                <a:ea typeface="-apple-system"/>
                <a:cs typeface="Arial" panose="020B0604020202020204" pitchFamily="34" charset="0"/>
              </a:rPr>
              <a:t>: Different activation functions can create diverse output distributions, allowing the neural network to learn a variety of tasks effectively. For instance, ReLU is often used in hidden layers for its simplicity and efficiency, while softmax is commonly used in output layers for multi-class classification.</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ct val="0"/>
              </a:spcAft>
            </a:pPr>
            <a:endParaRPr sz="1600" b="0" i="0">
              <a:solidFill>
                <a:srgbClr val="282829"/>
              </a:solidFill>
              <a:latin typeface="Arial" panose="020B0604020202020204" pitchFamily="34" charset="0"/>
              <a:ea typeface="-apple-system"/>
              <a:cs typeface="Arial" panose="020B0604020202020204" pitchFamily="34" charset="0"/>
            </a:endParaRPr>
          </a:p>
        </p:txBody>
      </p:sp>
      <p:sp>
        <p:nvSpPr>
          <p:cNvPr id="5" name="Text Box 4"/>
          <p:cNvSpPr txBox="1"/>
          <p:nvPr/>
        </p:nvSpPr>
        <p:spPr>
          <a:xfrm>
            <a:off x="131445" y="5184140"/>
            <a:ext cx="4606290" cy="829945"/>
          </a:xfrm>
          <a:prstGeom prst="rect">
            <a:avLst/>
          </a:prstGeom>
          <a:noFill/>
        </p:spPr>
        <p:txBody>
          <a:bodyPr wrap="square" rtlCol="0" anchor="t">
            <a:spAutoFit/>
          </a:bodyPr>
          <a:p>
            <a:pPr marL="0" indent="0">
              <a:spcBef>
                <a:spcPct val="0"/>
              </a:spcBef>
              <a:spcAft>
                <a:spcPct val="0"/>
              </a:spcAft>
            </a:pPr>
            <a:r>
              <a:rPr sz="1600">
                <a:solidFill>
                  <a:srgbClr val="282829"/>
                </a:solidFill>
                <a:latin typeface="Arial" panose="020B0604020202020204" pitchFamily="34" charset="0"/>
                <a:ea typeface="-apple-system"/>
                <a:cs typeface="Arial" panose="020B0604020202020204" pitchFamily="34" charset="0"/>
                <a:sym typeface="+mn-ea"/>
              </a:rPr>
              <a:t>Overall, activation functions are crucial for enabling neural networks to learn complex relationships and make accurate predictions.</a:t>
            </a:r>
            <a:endParaRPr lang="en-US" sz="1600">
              <a:solidFill>
                <a:srgbClr val="282829"/>
              </a:solidFill>
              <a:latin typeface="Arial" panose="020B0604020202020204" pitchFamily="34" charset="0"/>
              <a:ea typeface="-apple-system"/>
              <a:cs typeface="Arial" panose="020B0604020202020204" pitchFamily="34" charset="0"/>
              <a:sym typeface="+mn-ea"/>
            </a:endParaRPr>
          </a:p>
        </p:txBody>
      </p:sp>
      <p:sp>
        <p:nvSpPr>
          <p:cNvPr id="6" name="Text Box 5"/>
          <p:cNvSpPr txBox="1"/>
          <p:nvPr/>
        </p:nvSpPr>
        <p:spPr>
          <a:xfrm>
            <a:off x="34290" y="6276340"/>
            <a:ext cx="4260850" cy="581660"/>
          </a:xfrm>
          <a:prstGeom prst="rect">
            <a:avLst/>
          </a:prstGeom>
          <a:noFill/>
        </p:spPr>
        <p:txBody>
          <a:bodyPr wrap="square" rtlCol="0" anchor="t">
            <a:noAutofit/>
          </a:bodyPr>
          <a:p>
            <a:endParaRPr lang="en-US" altLang="en-US">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855" y="0"/>
            <a:ext cx="11981815" cy="6834505"/>
          </a:xfrm>
          <a:prstGeom prst="rect">
            <a:avLst/>
          </a:prstGeom>
          <a:noFill/>
        </p:spPr>
        <p:txBody>
          <a:bodyPr wrap="square" rtlCol="0" anchor="t">
            <a:spAutoFit/>
          </a:bodyPr>
          <a:p>
            <a:pPr marL="0" indent="0">
              <a:spcAft>
                <a:spcPts val="200"/>
              </a:spcAft>
            </a:pPr>
            <a:r>
              <a:rPr sz="280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hlinkClick r:id="rId1"/>
              </a:rPr>
              <a:t>Why do we need non-linear activation functions in a neural network?</a:t>
            </a:r>
            <a:endParaRPr sz="2800" b="0"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hlinkClick r:id="rId1"/>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To understand why non-linear activation functions are needed, think of neural nets in a mathematical sense. In its simple form, what we are doing is passing some input X and generating some output 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b="1">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More mathematically,</a:t>
            </a:r>
            <a:endParaRPr sz="2000" b="1"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The architecture of the neural network can be thought of as a function which takes an input X and generates some output Y.</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f</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)−&gt;</a:t>
            </a:r>
            <a:r>
              <a:rPr sz="2000">
                <a:solidFill>
                  <a:srgbClr val="282829"/>
                </a:solidFill>
                <a:latin typeface="Calibri" panose="020F0502020204030204" charset="0"/>
                <a:ea typeface="MJXc-TeX-math-I"/>
                <a:cs typeface="Calibri" panose="020F0502020204030204" charset="0"/>
                <a:sym typeface="+mn-ea"/>
              </a:rPr>
              <a:t>Y</a:t>
            </a:r>
            <a:r>
              <a:rPr lang="en-US" sz="2000">
                <a:solidFill>
                  <a:srgbClr val="282829"/>
                </a:solidFill>
                <a:latin typeface="Calibri" panose="020F0502020204030204" charset="0"/>
                <a:ea typeface="MJXc-TeX-math-I"/>
                <a:cs typeface="Calibri" panose="020F0502020204030204" charset="0"/>
                <a:sym typeface="+mn-ea"/>
              </a:rPr>
              <a:t>  or </a:t>
            </a:r>
            <a:r>
              <a:rPr sz="2000">
                <a:solidFill>
                  <a:srgbClr val="282829"/>
                </a:solidFill>
                <a:latin typeface="Calibri" panose="020F0502020204030204" charset="0"/>
                <a:ea typeface="-apple-system"/>
                <a:cs typeface="Calibri" panose="020F0502020204030204" charset="0"/>
                <a:sym typeface="+mn-ea"/>
              </a:rPr>
              <a:t>f(X)−&gt;Y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So, a problem is just a mathematical function which we are trying to approximate using a neural net. You can read more about universal approximation theorem over </a:t>
            </a:r>
            <a:r>
              <a:rPr sz="2000">
                <a:solidFill>
                  <a:srgbClr val="195FAA"/>
                </a:solidFill>
                <a:latin typeface="Calibri" panose="020F0502020204030204" charset="0"/>
                <a:ea typeface="-apple-system"/>
                <a:cs typeface="Calibri" panose="020F0502020204030204" charset="0"/>
                <a:sym typeface="+mn-ea"/>
                <a:hlinkClick r:id="rId2" tooltip="neuralnetworksanddeeplearning.com"/>
              </a:rPr>
              <a:t>here.</a:t>
            </a:r>
            <a:endParaRPr sz="2000" b="0" i="0">
              <a:solidFill>
                <a:srgbClr val="195FAA"/>
              </a:solidFill>
              <a:latin typeface="Calibri" panose="020F0502020204030204" charset="0"/>
              <a:ea typeface="-apple-system"/>
              <a:cs typeface="Calibri" panose="020F0502020204030204" charset="0"/>
              <a:hlinkClick r:id="rId2" tooltip="neuralnetworksanddeeplearning.com"/>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only linear activation functions are used, then the combination of these functions is another linear activation function.</a:t>
            </a:r>
            <a:endParaRPr sz="2000" b="0" i="0">
              <a:solidFill>
                <a:srgbClr val="282829"/>
              </a:solidFill>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b="1">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For example:</a:t>
            </a:r>
            <a:endParaRPr sz="2000" b="1" i="0">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Let the net input at first layer be as follows:</a:t>
            </a:r>
            <a:endParaRPr sz="2000" b="0" i="0">
              <a:solidFill>
                <a:srgbClr val="282829"/>
              </a:solidFill>
              <a:latin typeface="Calibri" panose="020F0502020204030204" charset="0"/>
              <a:ea typeface="-apple-system"/>
              <a:cs typeface="Calibri" panose="020F0502020204030204" charset="0"/>
            </a:endParaRPr>
          </a:p>
          <a:p>
            <a:pPr marL="0" indent="0" algn="l" fontAlgn="b">
              <a:lnSpc>
                <a:spcPct val="110000"/>
              </a:lnSpc>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Z[1]=W[1]∗X+b[1] Equation (1)</a:t>
            </a:r>
            <a:endParaRPr sz="2000" b="0" i="0">
              <a:solidFill>
                <a:srgbClr val="282829"/>
              </a:solidFill>
              <a:latin typeface="Calibri" panose="020F0502020204030204" charset="0"/>
              <a:ea typeface="-apple-system"/>
              <a:cs typeface="Calibri" panose="020F0502020204030204" charset="0"/>
            </a:endParaRPr>
          </a:p>
          <a:p>
            <a:pPr marL="0" indent="0">
              <a:lnSpc>
                <a:spcPct val="11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After passing through an activation function:</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g</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apple-system"/>
                <a:cs typeface="Calibri" panose="020F0502020204030204" charset="0"/>
                <a:sym typeface="+mn-ea"/>
              </a:rPr>
              <a:t>a[1]=g(Z[1])Equation (2)</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Now, net input at second layer is:</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apple-system"/>
                <a:cs typeface="Calibri" panose="020F0502020204030204" charset="0"/>
                <a:sym typeface="+mn-ea"/>
              </a:rPr>
              <a:t>Z[2]=W[2]∗a[1]+b[2]Equation(3)</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the activation function is linear then, </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c</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a[1]=c∗Z[1]</a:t>
            </a:r>
            <a:endParaRPr lang="en-US" sz="2000">
              <a:solidFill>
                <a:srgbClr val="282829"/>
              </a:solidFill>
              <a:latin typeface="Calibri" panose="020F0502020204030204" charset="0"/>
              <a:ea typeface="-apple-system"/>
              <a:cs typeface="Calibri" panose="020F0502020204030204" charset="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238760" y="0"/>
            <a:ext cx="5855970" cy="4417060"/>
          </a:xfrm>
          <a:prstGeom prst="rect">
            <a:avLst/>
          </a:prstGeom>
        </p:spPr>
      </p:pic>
      <p:sp>
        <p:nvSpPr>
          <p:cNvPr id="5" name="Text Box 4"/>
          <p:cNvSpPr txBox="1"/>
          <p:nvPr/>
        </p:nvSpPr>
        <p:spPr>
          <a:xfrm>
            <a:off x="238760" y="6318250"/>
            <a:ext cx="6096000" cy="368300"/>
          </a:xfrm>
          <a:prstGeom prst="rect">
            <a:avLst/>
          </a:prstGeom>
          <a:noFill/>
        </p:spPr>
        <p:txBody>
          <a:bodyPr wrap="square" rtlCol="0" anchor="t">
            <a:spAutoFit/>
          </a:bodyPr>
          <a:p>
            <a:r>
              <a:rPr lang="en-US" altLang="en-US"/>
              <a:t>https://ellow.io/components-of-ai/</a:t>
            </a:r>
            <a:endParaRPr lang="en-US"/>
          </a:p>
        </p:txBody>
      </p:sp>
      <p:pic>
        <p:nvPicPr>
          <p:cNvPr id="6" name="Picture 5"/>
          <p:cNvPicPr/>
          <p:nvPr/>
        </p:nvPicPr>
        <p:blipFill>
          <a:blip r:embed="rId2"/>
          <a:stretch>
            <a:fillRect/>
          </a:stretch>
        </p:blipFill>
        <p:spPr>
          <a:xfrm>
            <a:off x="6477000" y="2571750"/>
            <a:ext cx="5715000" cy="42862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91465" y="438150"/>
            <a:ext cx="12192635" cy="4946650"/>
          </a:xfrm>
          <a:prstGeom prst="rect">
            <a:avLst/>
          </a:prstGeom>
        </p:spPr>
        <p:txBody>
          <a:bodyPr wrap="square">
            <a:spAutoFit/>
          </a:bodyPr>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That is, some multiple (c) of the net input would be the resultant output after passing through a linear activation function.</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For simplicity, let c = 1 and substitute the value of </a:t>
            </a:r>
            <a:r>
              <a:rPr sz="2400" b="0" i="0">
                <a:solidFill>
                  <a:srgbClr val="282829"/>
                </a:solidFill>
                <a:latin typeface="Calibri" panose="020F0502020204030204" charset="0"/>
                <a:ea typeface="MJXc-TeX-math-I"/>
                <a:cs typeface="Calibri" panose="020F0502020204030204" charset="0"/>
              </a:rPr>
              <a:t>a</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apple-system"/>
                <a:cs typeface="Calibri" panose="020F0502020204030204" charset="0"/>
              </a:rPr>
              <a:t>a[1]</a:t>
            </a:r>
            <a:r>
              <a:rPr sz="2100" b="0" i="0">
                <a:solidFill>
                  <a:srgbClr val="282829"/>
                </a:solidFill>
                <a:latin typeface="Calibri" panose="020F0502020204030204" charset="0"/>
                <a:ea typeface="-apple-system"/>
                <a:cs typeface="Calibri" panose="020F0502020204030204" charset="0"/>
              </a:rPr>
              <a:t>in equation 3.</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We get,</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Z[2]=W[2]∗Z[1]+b[2]</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which is,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Z[2]=W[2]∗W[1]∗X+b[1]+b[2]</a:t>
            </a:r>
            <a:r>
              <a:rPr sz="2100" b="0" i="0">
                <a:solidFill>
                  <a:srgbClr val="282829"/>
                </a:solidFill>
                <a:latin typeface="Calibri" panose="020F0502020204030204" charset="0"/>
                <a:ea typeface="-apple-system"/>
                <a:cs typeface="Calibri" panose="020F0502020204030204" charset="0"/>
              </a:rPr>
              <a:t>From equation 1</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This result can be written as: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apple-system"/>
                <a:cs typeface="Calibri" panose="020F0502020204030204" charset="0"/>
              </a:rPr>
              <a:t>Z[2]=W′X+B′</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The result is just another linear function and this process will continue even in further layers.</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ct val="0"/>
              </a:spcAft>
            </a:pPr>
            <a:r>
              <a:rPr sz="2100" b="0" i="0">
                <a:solidFill>
                  <a:srgbClr val="282829"/>
                </a:solidFill>
                <a:latin typeface="Calibri" panose="020F0502020204030204" charset="0"/>
                <a:ea typeface="-apple-system"/>
                <a:cs typeface="Calibri" panose="020F0502020204030204" charset="0"/>
              </a:rPr>
              <a:t>Simple linear functions cannot approximate every function f(X). Hence, we require non-linear activation functions in neural nets.</a:t>
            </a:r>
            <a:endParaRPr sz="2100" b="0" i="0">
              <a:solidFill>
                <a:srgbClr val="282829"/>
              </a:solidFill>
              <a:latin typeface="Calibri" panose="020F0502020204030204" charset="0"/>
              <a:ea typeface="-apple-system"/>
              <a:cs typeface="Calibri" panose="020F0502020204030204" charset="0"/>
            </a:endParaRPr>
          </a:p>
        </p:txBody>
      </p:sp>
      <p:sp>
        <p:nvSpPr>
          <p:cNvPr id="4" name="Text Box 3"/>
          <p:cNvSpPr txBox="1"/>
          <p:nvPr/>
        </p:nvSpPr>
        <p:spPr>
          <a:xfrm>
            <a:off x="423545" y="5860415"/>
            <a:ext cx="10566400" cy="368300"/>
          </a:xfrm>
          <a:prstGeom prst="rect">
            <a:avLst/>
          </a:prstGeom>
          <a:noFill/>
        </p:spPr>
        <p:txBody>
          <a:bodyPr wrap="square" rtlCol="0" anchor="t">
            <a:spAutoFit/>
          </a:bodyPr>
          <a:p>
            <a:r>
              <a:rPr lang="en-US" altLang="en-US">
                <a:solidFill>
                  <a:schemeClr val="accent1"/>
                </a:solidFill>
                <a:sym typeface="+mn-ea"/>
              </a:rPr>
              <a:t>https://www.quora.com/Why-do-neural-networks-need-an-activation-function</a:t>
            </a:r>
            <a:endParaRPr lang="en-US" altLang="en-US">
              <a:solidFill>
                <a:schemeClr val="accent1"/>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660" y="157480"/>
            <a:ext cx="7933055" cy="460375"/>
          </a:xfrm>
          <a:prstGeom prst="rect">
            <a:avLst/>
          </a:prstGeom>
        </p:spPr>
        <p:txBody>
          <a:bodyPr wrap="square">
            <a:spAutoFit/>
          </a:bodyPr>
          <a:p>
            <a:pPr marL="0" indent="0">
              <a:spcAft>
                <a:spcPct val="6000"/>
              </a:spcAft>
            </a:pPr>
            <a:r>
              <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rPr>
              <a:t>3 Types of Neural Networks Activation Functions</a:t>
            </a:r>
            <a:endPar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endParaRPr>
          </a:p>
        </p:txBody>
      </p:sp>
      <p:sp>
        <p:nvSpPr>
          <p:cNvPr id="3" name="Text Box 2"/>
          <p:cNvSpPr txBox="1"/>
          <p:nvPr/>
        </p:nvSpPr>
        <p:spPr>
          <a:xfrm>
            <a:off x="744220" y="647383"/>
            <a:ext cx="5080000" cy="460375"/>
          </a:xfrm>
          <a:prstGeom prst="rect">
            <a:avLst/>
          </a:prstGeom>
        </p:spPr>
        <p:txBody>
          <a:bodyPr>
            <a:spAutoFit/>
          </a:bodyPr>
          <a:p>
            <a:pPr marL="0" indent="0">
              <a:spcAft>
                <a:spcPct val="6000"/>
              </a:spcAft>
            </a:pPr>
            <a:r>
              <a:rPr lang="en-US" sz="2400" b="1" i="0">
                <a:latin typeface="var(--framer-blockquote-font-family"/>
                <a:ea typeface="var(--framer-blockquote-font-family"/>
                <a:hlinkClick r:id="rId2"/>
              </a:rPr>
              <a:t>1. </a:t>
            </a:r>
            <a:r>
              <a:rPr sz="2400" b="1" i="0">
                <a:latin typeface="var(--framer-blockquote-font-family"/>
                <a:ea typeface="var(--framer-blockquote-font-family"/>
                <a:hlinkClick r:id="rId2"/>
              </a:rPr>
              <a:t>Binary Step Function</a:t>
            </a:r>
            <a:endParaRPr sz="2400" b="1" i="0">
              <a:latin typeface="var(--framer-blockquote-font-family"/>
              <a:ea typeface="var(--framer-blockquote-font-family"/>
              <a:hlinkClick r:id="rId2"/>
            </a:endParaRPr>
          </a:p>
        </p:txBody>
      </p:sp>
      <p:sp>
        <p:nvSpPr>
          <p:cNvPr id="4" name="Text Box 3"/>
          <p:cNvSpPr txBox="1"/>
          <p:nvPr/>
        </p:nvSpPr>
        <p:spPr>
          <a:xfrm>
            <a:off x="586740" y="1055370"/>
            <a:ext cx="6261100" cy="1568450"/>
          </a:xfrm>
          <a:prstGeom prst="rect">
            <a:avLst/>
          </a:prstGeom>
        </p:spPr>
        <p:txBody>
          <a:bodyPr wrap="square">
            <a:spAutoFit/>
          </a:bodyPr>
          <a:p>
            <a:pPr marL="0" indent="0">
              <a:spcAft>
                <a:spcPct val="0"/>
              </a:spcAft>
            </a:pPr>
            <a:r>
              <a:rPr sz="1600" b="0" i="0">
                <a:latin typeface="Calibri" panose="020F0502020204030204" charset="0"/>
                <a:ea typeface="var(--framer-blockquote-font-family"/>
                <a:cs typeface="Calibri" panose="020F0502020204030204" charset="0"/>
              </a:rPr>
              <a:t>Binary step function depends on a threshold value that decides whether a neuron should be activated or not. </a:t>
            </a:r>
            <a:endParaRPr sz="1600" b="0" i="0">
              <a:latin typeface="Calibri" panose="020F0502020204030204" charset="0"/>
              <a:ea typeface="var(--framer-blockquote-font-family"/>
              <a:cs typeface="Calibri" panose="020F0502020204030204" charset="0"/>
            </a:endParaRPr>
          </a:p>
          <a:p>
            <a:pPr marL="0" indent="0">
              <a:spcAft>
                <a:spcPct val="0"/>
              </a:spcAft>
            </a:pPr>
            <a:r>
              <a:rPr sz="1600" b="0" i="0">
                <a:latin typeface="Calibri" panose="020F0502020204030204" charset="0"/>
                <a:ea typeface="var(--framer-blockquote-font-family"/>
                <a:cs typeface="Calibri" panose="020F0502020204030204" charset="0"/>
              </a:rPr>
              <a:t>The input fed to the activation function is compared to a certain threshold; if the input is greater than it, then the neuron is activated, else it is deactivated, meaning that its output is not passed on to the next hidden layer.</a:t>
            </a:r>
            <a:endParaRPr sz="1600" b="0" i="0">
              <a:latin typeface="Calibri" panose="020F0502020204030204" charset="0"/>
              <a:ea typeface="var(--framer-blockquote-font-family"/>
              <a:cs typeface="Calibri" panose="020F0502020204030204" charset="0"/>
            </a:endParaRPr>
          </a:p>
        </p:txBody>
      </p:sp>
      <p:pic>
        <p:nvPicPr>
          <p:cNvPr id="5" name="Picture 4"/>
          <p:cNvPicPr/>
          <p:nvPr/>
        </p:nvPicPr>
        <p:blipFill>
          <a:blip r:embed="rId3"/>
          <a:stretch>
            <a:fillRect/>
          </a:stretch>
        </p:blipFill>
        <p:spPr>
          <a:xfrm>
            <a:off x="7361555" y="1220470"/>
            <a:ext cx="3292475" cy="2443480"/>
          </a:xfrm>
          <a:prstGeom prst="rect">
            <a:avLst/>
          </a:prstGeom>
        </p:spPr>
      </p:pic>
      <p:sp>
        <p:nvSpPr>
          <p:cNvPr id="6" name="Text Box 5"/>
          <p:cNvSpPr txBox="1"/>
          <p:nvPr/>
        </p:nvSpPr>
        <p:spPr>
          <a:xfrm>
            <a:off x="744220" y="5787707"/>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7" name="Picture 6"/>
          <p:cNvPicPr/>
          <p:nvPr/>
        </p:nvPicPr>
        <p:blipFill>
          <a:blip r:embed="rId4"/>
          <a:stretch>
            <a:fillRect/>
          </a:stretch>
        </p:blipFill>
        <p:spPr>
          <a:xfrm>
            <a:off x="7188200" y="5292725"/>
            <a:ext cx="3465830" cy="1725930"/>
          </a:xfrm>
          <a:prstGeom prst="rect">
            <a:avLst/>
          </a:prstGeom>
        </p:spPr>
      </p:pic>
      <p:sp>
        <p:nvSpPr>
          <p:cNvPr id="8" name="Text Box 7"/>
          <p:cNvSpPr txBox="1"/>
          <p:nvPr/>
        </p:nvSpPr>
        <p:spPr>
          <a:xfrm>
            <a:off x="744220" y="4740910"/>
            <a:ext cx="7620000" cy="583565"/>
          </a:xfrm>
          <a:prstGeom prst="rect">
            <a:avLst/>
          </a:prstGeom>
        </p:spPr>
        <p:txBody>
          <a:bodyPr wrap="square">
            <a:spAutoFit/>
          </a:bodyPr>
          <a:p>
            <a:pPr marL="0" indent="0">
              <a:spcBef>
                <a:spcPct val="0"/>
              </a:spcBef>
              <a:spcAft>
                <a:spcPct val="0"/>
              </a:spcAft>
              <a:buFont typeface="Arial" panose="020B0604020202020204"/>
              <a:buNone/>
            </a:pPr>
            <a:r>
              <a:rPr sz="1600" b="0" i="0">
                <a:solidFill>
                  <a:srgbClr val="000000"/>
                </a:solidFill>
                <a:latin typeface="Arial" panose="020B0604020202020204" pitchFamily="34" charset="0"/>
                <a:ea typeface="var(--framer-blockquote-font-family"/>
                <a:cs typeface="Arial" panose="020B0604020202020204" pitchFamily="34" charset="0"/>
              </a:rPr>
              <a:t>It cannot provide multi-value outputs—for example, it cannot be used for multi-class classification problems.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744220" y="5904230"/>
            <a:ext cx="6443980" cy="337185"/>
          </a:xfrm>
          <a:prstGeom prst="rect">
            <a:avLst/>
          </a:prstGeom>
        </p:spPr>
        <p:txBody>
          <a:bodyPr wrap="square">
            <a:spAutoFit/>
          </a:bodyPr>
          <a:p>
            <a:pPr marL="0" indent="0"/>
            <a:r>
              <a:rPr sz="1600" b="0" i="0">
                <a:solidFill>
                  <a:srgbClr val="292929"/>
                </a:solidFill>
                <a:latin typeface="Arial" panose="020B0604020202020204" pitchFamily="34" charset="0"/>
                <a:ea typeface="Inter"/>
                <a:cs typeface="Arial" panose="020B0604020202020204" pitchFamily="34" charset="0"/>
              </a:rPr>
              <a:t>such as it not being differentiable and it can’t backpropogate signals. </a:t>
            </a:r>
            <a:endParaRPr sz="1600" b="0" i="0">
              <a:solidFill>
                <a:srgbClr val="292929"/>
              </a:solidFill>
              <a:latin typeface="Arial" panose="020B0604020202020204" pitchFamily="34" charset="0"/>
              <a:ea typeface="Inter"/>
              <a:cs typeface="Arial" panose="020B0604020202020204" pitchFamily="34" charset="0"/>
            </a:endParaRPr>
          </a:p>
        </p:txBody>
      </p:sp>
      <p:sp>
        <p:nvSpPr>
          <p:cNvPr id="10" name="Text Box 9"/>
          <p:cNvSpPr txBox="1"/>
          <p:nvPr/>
        </p:nvSpPr>
        <p:spPr>
          <a:xfrm>
            <a:off x="744220" y="2632393"/>
            <a:ext cx="5080000" cy="583565"/>
          </a:xfrm>
          <a:prstGeom prst="rect">
            <a:avLst/>
          </a:prstGeom>
        </p:spPr>
        <p:txBody>
          <a:bodyPr>
            <a:spAutoFit/>
          </a:bodyPr>
          <a:p>
            <a:pPr marL="0" indent="0" algn="l"/>
            <a:r>
              <a:rPr lang="en-US" sz="1600" b="1" i="0">
                <a:solidFill>
                  <a:srgbClr val="001D35"/>
                </a:solidFill>
                <a:latin typeface="Google Sans"/>
                <a:ea typeface="Google Sans"/>
              </a:rPr>
              <a:t>Adv: </a:t>
            </a:r>
            <a:r>
              <a:rPr sz="1600" i="0">
                <a:solidFill>
                  <a:srgbClr val="001D35"/>
                </a:solidFill>
                <a:latin typeface="Google Sans"/>
                <a:ea typeface="Google Sans"/>
              </a:rPr>
              <a:t>Suitable for basic </a:t>
            </a:r>
            <a:r>
              <a:rPr sz="1600" i="0">
                <a:solidFill>
                  <a:srgbClr val="FF0000"/>
                </a:solidFill>
                <a:latin typeface="Google Sans"/>
                <a:ea typeface="Google Sans"/>
              </a:rPr>
              <a:t>binary classification:</a:t>
            </a:r>
            <a:endParaRPr sz="1600" i="0">
              <a:solidFill>
                <a:srgbClr val="FF0000"/>
              </a:solidFill>
              <a:latin typeface="Google Sans"/>
              <a:ea typeface="Google Sans"/>
            </a:endParaRPr>
          </a:p>
          <a:p>
            <a:pPr marL="0" indent="457200" algn="l"/>
            <a:r>
              <a:rPr lang="en-US" altLang="en-US" sz="1600" i="0">
                <a:solidFill>
                  <a:srgbClr val="001D35"/>
                </a:solidFill>
                <a:latin typeface="Google Sans"/>
                <a:ea typeface="Google Sans"/>
              </a:rPr>
              <a:t>Simple threshold-based decision:(0,1)</a:t>
            </a:r>
            <a:endParaRPr lang="en-US" altLang="en-US" sz="1600" i="0">
              <a:solidFill>
                <a:srgbClr val="001D35"/>
              </a:solidFill>
              <a:latin typeface="Google Sans"/>
              <a:ea typeface="Google Sans"/>
            </a:endParaRPr>
          </a:p>
        </p:txBody>
      </p:sp>
      <p:sp>
        <p:nvSpPr>
          <p:cNvPr id="12" name="Text Box 11"/>
          <p:cNvSpPr txBox="1"/>
          <p:nvPr/>
        </p:nvSpPr>
        <p:spPr>
          <a:xfrm>
            <a:off x="744220" y="3225165"/>
            <a:ext cx="8655050" cy="137350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FF0000"/>
                </a:solidFill>
                <a:effectLst>
                  <a:outerShdw blurRad="38100" dist="38100" dir="2700000" algn="tl">
                    <a:srgbClr val="000000">
                      <a:alpha val="43137"/>
                    </a:srgbClr>
                  </a:outerShdw>
                </a:effectLst>
                <a:latin typeface="Google Sans"/>
                <a:ea typeface="Google Sans"/>
              </a:rPr>
              <a:t>Limitations: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lvl="1" indent="0">
              <a:spcBef>
                <a:spcPct val="0"/>
              </a:spcBef>
              <a:spcAft>
                <a:spcPts val="400"/>
              </a:spcAft>
              <a:buFont typeface="Arial" panose="020B0604020202020204"/>
              <a:buChar char="◦"/>
            </a:pPr>
            <a:r>
              <a:rPr sz="1600" b="1" i="0">
                <a:solidFill>
                  <a:srgbClr val="001D35"/>
                </a:solidFill>
                <a:latin typeface="Google Sans"/>
                <a:ea typeface="Google Sans"/>
              </a:rPr>
              <a:t>Non-differentiable:</a:t>
            </a:r>
            <a:r>
              <a:rPr sz="1600" b="0" i="0">
                <a:solidFill>
                  <a:srgbClr val="001D35"/>
                </a:solidFill>
                <a:latin typeface="Google Sans"/>
                <a:ea typeface="Google Sans"/>
              </a:rPr>
              <a:t> This means it cannot be efficiently trained using standard backpropagation algorithms, which rely on calculating gradients. </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1" i="0">
                <a:solidFill>
                  <a:srgbClr val="001D35"/>
                </a:solidFill>
                <a:latin typeface="Google Sans"/>
                <a:ea typeface="Google Sans"/>
              </a:rPr>
              <a:t>No non-linearity:</a:t>
            </a:r>
            <a:r>
              <a:rPr sz="1600" b="0" i="0">
                <a:solidFill>
                  <a:srgbClr val="001D35"/>
                </a:solidFill>
                <a:latin typeface="Google Sans"/>
                <a:ea typeface="Google Sans"/>
              </a:rPr>
              <a:t> The step function introduces no non-linearity to the network, limiting its ability to learn complex patterns. </a:t>
            </a:r>
            <a:endParaRPr sz="1600" b="0" i="0">
              <a:solidFill>
                <a:srgbClr val="001D35"/>
              </a:solidFill>
              <a:latin typeface="Google Sans"/>
              <a:ea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2570" y="117475"/>
            <a:ext cx="10442575" cy="43281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Example use cases: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1" i="0">
                <a:solidFill>
                  <a:srgbClr val="001D35"/>
                </a:solidFill>
                <a:latin typeface="Google Sans"/>
                <a:ea typeface="Google Sans"/>
              </a:rPr>
              <a:t>Simple image classification:</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If you need to classify images as either "cat" or "dog" with a very simple decision boundary, a binary step function could be used in the output layer.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Anomaly detection:</a:t>
            </a:r>
            <a:endParaRPr sz="1600" b="1"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Identifying data points that significantly deviate from a norm by setting a threshold and classifying them as "anomaly" (1) or "normal" (0). </a:t>
            </a:r>
            <a:endParaRPr sz="1600" b="0" i="0">
              <a:solidFill>
                <a:srgbClr val="001D35"/>
              </a:solidFill>
              <a:latin typeface="Google Sans"/>
              <a:ea typeface="Google Sans"/>
            </a:endParaRPr>
          </a:p>
          <a:p>
            <a:pPr marL="0" indent="0">
              <a:spcBef>
                <a:spcPts val="1000"/>
              </a:spcBef>
              <a:spcAft>
                <a:spcPts val="500"/>
              </a:spcAft>
            </a:pPr>
            <a:r>
              <a:rPr b="1" i="0">
                <a:solidFill>
                  <a:srgbClr val="FF0000"/>
                </a:solidFill>
                <a:effectLst>
                  <a:outerShdw blurRad="38100" dist="38100" dir="2700000" algn="tl">
                    <a:srgbClr val="000000">
                      <a:alpha val="43137"/>
                    </a:srgbClr>
                  </a:outerShdw>
                </a:effectLst>
                <a:latin typeface="Google Sans"/>
                <a:ea typeface="Google Sans"/>
              </a:rPr>
              <a:t>Alternatives to binary step function for most neural network applications:</a:t>
            </a:r>
            <a:endParaRPr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Sigmoid function:</a:t>
            </a: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Outputs values between 0 and 1, making it suitable for probability estimations in binary classification.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ReLU (Rectified Linear Unit):</a:t>
            </a:r>
            <a:endParaRPr sz="1600" b="0"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More commonly used due to its efficient gradient calculation and ability to handle complex patterns. </a:t>
            </a:r>
            <a:endParaRPr sz="1600" b="0" i="0">
              <a:solidFill>
                <a:srgbClr val="001D35"/>
              </a:solidFill>
              <a:latin typeface="Google Sans"/>
              <a:ea typeface="Google Sans"/>
            </a:endParaRPr>
          </a:p>
        </p:txBody>
      </p:sp>
      <p:sp>
        <p:nvSpPr>
          <p:cNvPr id="3" name="Text Box 2"/>
          <p:cNvSpPr txBox="1"/>
          <p:nvPr/>
        </p:nvSpPr>
        <p:spPr>
          <a:xfrm>
            <a:off x="106045" y="4612640"/>
            <a:ext cx="6858635" cy="2245360"/>
          </a:xfrm>
          <a:prstGeom prst="rect">
            <a:avLst/>
          </a:prstGeom>
          <a:noFill/>
        </p:spPr>
        <p:txBody>
          <a:bodyPr wrap="square" rtlCol="0" anchor="t">
            <a:spAutoFit/>
          </a:bodyPr>
          <a:p>
            <a:r>
              <a:rPr lang="en-US" altLang="en-US" sz="1400" b="1"/>
              <a:t>def binary_step(x, threshold=0):</a:t>
            </a:r>
            <a:endParaRPr lang="en-US" altLang="en-US" sz="1400" b="1"/>
          </a:p>
          <a:p>
            <a:r>
              <a:rPr lang="en-US" altLang="en-US" sz="1400" b="1"/>
              <a:t>    """ </a:t>
            </a:r>
            <a:endParaRPr lang="en-US" altLang="en-US" sz="1400" b="1"/>
          </a:p>
          <a:p>
            <a:r>
              <a:rPr lang="en-US" altLang="en-US" sz="1400" b="1"/>
              <a:t>    Binary step function: returns 1 if x is greater than or equal to the threshold, </a:t>
            </a:r>
            <a:endParaRPr lang="en-US" altLang="en-US" sz="1400" b="1"/>
          </a:p>
          <a:p>
            <a:r>
              <a:rPr lang="en-US" altLang="en-US" sz="1400" b="1"/>
              <a:t>    otherwise returns 0.</a:t>
            </a:r>
            <a:endParaRPr lang="en-US" altLang="en-US" sz="1400" b="1"/>
          </a:p>
          <a:p>
            <a:r>
              <a:rPr lang="en-US" altLang="en-US" sz="1400" b="1"/>
              <a:t>    """</a:t>
            </a:r>
            <a:endParaRPr lang="en-US" altLang="en-US" sz="1400" b="1"/>
          </a:p>
          <a:p>
            <a:r>
              <a:rPr lang="en-US" altLang="en-US" sz="1400" b="1"/>
              <a:t>    return 1 if x &gt;= threshold else 0</a:t>
            </a:r>
            <a:endParaRPr lang="en-US" altLang="en-US" sz="1400" b="1"/>
          </a:p>
          <a:p>
            <a:r>
              <a:rPr lang="en-US" altLang="en-US" sz="1400" b="1"/>
              <a:t># Example usage</a:t>
            </a:r>
            <a:endParaRPr lang="en-US" altLang="en-US" sz="1400" b="1"/>
          </a:p>
          <a:p>
            <a:r>
              <a:rPr lang="en-US" altLang="en-US" sz="1400" b="1"/>
              <a:t>input_value = 0.5</a:t>
            </a:r>
            <a:endParaRPr lang="en-US" altLang="en-US" sz="1400" b="1"/>
          </a:p>
          <a:p>
            <a:r>
              <a:rPr lang="en-US" altLang="en-US" sz="1400" b="1"/>
              <a:t>result = binary_step(input_value, threshold=0.2)  # result will be 1</a:t>
            </a:r>
            <a:endParaRPr lang="en-US" altLang="en-US" sz="1400" b="1"/>
          </a:p>
          <a:p>
            <a:r>
              <a:rPr lang="en-US" altLang="en-US" sz="1400" b="1"/>
              <a:t>print(result) </a:t>
            </a:r>
            <a:endParaRPr lang="en-US" altLang="en-US" sz="1400" b="1"/>
          </a:p>
        </p:txBody>
      </p:sp>
      <p:pic>
        <p:nvPicPr>
          <p:cNvPr id="4" name="Picture 3"/>
          <p:cNvPicPr/>
          <p:nvPr/>
        </p:nvPicPr>
        <p:blipFill>
          <a:blip r:embed="rId1"/>
          <a:stretch>
            <a:fillRect/>
          </a:stretch>
        </p:blipFill>
        <p:spPr>
          <a:xfrm>
            <a:off x="6096000" y="4207510"/>
            <a:ext cx="5546725" cy="26504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7375" y="253365"/>
            <a:ext cx="6315710" cy="1929765"/>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2. </a:t>
            </a:r>
            <a:r>
              <a:rPr sz="2200" b="1" i="0">
                <a:latin typeface="Arial" panose="020B0604020202020204" pitchFamily="34" charset="0"/>
                <a:ea typeface="var(--framer-blockquote-font-family"/>
                <a:cs typeface="Arial" panose="020B0604020202020204" pitchFamily="34" charset="0"/>
                <a:hlinkClick r:id="rId1"/>
              </a:rPr>
              <a:t>Linear Activation Function</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also known as "no activation," or "identity function" (multiplied x1.0), is where the activation is proportional to the input.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function doesn't do anything to the weighted sum of the input, it simply spits out the value it was given.</a:t>
            </a:r>
            <a:endParaRPr sz="1600" b="0" i="0">
              <a:latin typeface="Arial" panose="020B0604020202020204" pitchFamily="34" charset="0"/>
              <a:ea typeface="var(--framer-blockquote-font-family"/>
              <a:cs typeface="Arial" panose="020B0604020202020204" pitchFamily="34" charset="0"/>
            </a:endParaRPr>
          </a:p>
        </p:txBody>
      </p:sp>
      <p:pic>
        <p:nvPicPr>
          <p:cNvPr id="4" name="Picture 3"/>
          <p:cNvPicPr/>
          <p:nvPr/>
        </p:nvPicPr>
        <p:blipFill>
          <a:blip r:embed="rId2"/>
          <a:stretch>
            <a:fillRect/>
          </a:stretch>
        </p:blipFill>
        <p:spPr>
          <a:xfrm>
            <a:off x="6755765" y="317"/>
            <a:ext cx="5080000" cy="4064000"/>
          </a:xfrm>
          <a:prstGeom prst="rect">
            <a:avLst/>
          </a:prstGeom>
        </p:spPr>
      </p:pic>
      <p:sp>
        <p:nvSpPr>
          <p:cNvPr id="5" name="Text Box 4"/>
          <p:cNvSpPr txBox="1"/>
          <p:nvPr/>
        </p:nvSpPr>
        <p:spPr>
          <a:xfrm>
            <a:off x="419735" y="5366703"/>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7195185" y="4633595"/>
            <a:ext cx="1972310" cy="2224405"/>
          </a:xfrm>
          <a:prstGeom prst="rect">
            <a:avLst/>
          </a:prstGeom>
        </p:spPr>
      </p:pic>
      <p:sp>
        <p:nvSpPr>
          <p:cNvPr id="8" name="Text Box 7"/>
          <p:cNvSpPr txBox="1"/>
          <p:nvPr/>
        </p:nvSpPr>
        <p:spPr>
          <a:xfrm>
            <a:off x="5901690" y="6522720"/>
            <a:ext cx="4064000" cy="368300"/>
          </a:xfrm>
          <a:prstGeom prst="rect">
            <a:avLst/>
          </a:prstGeom>
          <a:noFill/>
        </p:spPr>
        <p:txBody>
          <a:bodyPr wrap="square" rtlCol="0">
            <a:spAutoFit/>
          </a:bodyPr>
          <a:p>
            <a:r>
              <a:rPr lang="en-US"/>
              <a:t>OPTIONAL (</a:t>
            </a:r>
            <a:r>
              <a:rPr lang="en-US" altLang="en-US"/>
              <a:t>Piecewise Linear (PL)</a:t>
            </a:r>
            <a:endParaRPr lang="en-US" altLang="en-US"/>
          </a:p>
        </p:txBody>
      </p:sp>
      <p:sp>
        <p:nvSpPr>
          <p:cNvPr id="3" name="Text Box 2"/>
          <p:cNvSpPr txBox="1"/>
          <p:nvPr/>
        </p:nvSpPr>
        <p:spPr>
          <a:xfrm>
            <a:off x="650240" y="2162810"/>
            <a:ext cx="6396355" cy="82994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001D35"/>
                </a:solidFill>
                <a:latin typeface="Google Sans"/>
                <a:ea typeface="Google Sans"/>
              </a:rPr>
              <a:t>Use case</a:t>
            </a:r>
            <a:r>
              <a:rPr sz="1600" b="0" i="0">
                <a:solidFill>
                  <a:srgbClr val="001D35"/>
                </a:solidFill>
                <a:latin typeface="Google Sans"/>
                <a:ea typeface="Google Sans"/>
              </a:rPr>
              <a:t>: Most useful in the final layer of a regression neural network where the output needs to be a continuous numerical value. </a:t>
            </a:r>
            <a:endParaRPr sz="1600" b="0" i="0">
              <a:solidFill>
                <a:srgbClr val="001D35"/>
              </a:solidFill>
              <a:latin typeface="Google Sans"/>
              <a:ea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193040"/>
            <a:ext cx="10497185" cy="2257425"/>
          </a:xfrm>
          <a:prstGeom prst="rect">
            <a:avLst/>
          </a:prstGeom>
          <a:noFill/>
        </p:spPr>
        <p:txBody>
          <a:bodyPr wrap="square" rtlCol="0" anchor="t">
            <a:spAutoFit/>
          </a:bodyPr>
          <a:p>
            <a:pPr algn="just"/>
            <a:r>
              <a:rPr sz="160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However, a linear activation function has</a:t>
            </a:r>
            <a:r>
              <a:rPr sz="16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 two major problems :</a:t>
            </a:r>
            <a:endParaRPr sz="1600" b="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It’s not possible to use backpropagation as the derivative of the function is a constant and has no relation to the input x.</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None/>
            </a:pPr>
            <a:r>
              <a:rPr sz="1600">
                <a:solidFill>
                  <a:srgbClr val="000000"/>
                </a:solidFill>
                <a:latin typeface="Arial" panose="020B0604020202020204" pitchFamily="34" charset="0"/>
                <a:ea typeface="var(--framer-blockquote-font-family"/>
                <a:cs typeface="Arial" panose="020B0604020202020204" pitchFamily="34" charset="0"/>
                <a:sym typeface="+mn-ea"/>
              </a:rPr>
              <a:t>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All layers of the neural network will collapse into one if a linear activation function is used. No matter the number of layers in the neural network, the last layer will still be a linear function of the first layer. So, essentially, a linear activation function turns the neural network into just one layer.</a:t>
            </a:r>
            <a:endParaRPr lang="en-US" sz="1600">
              <a:solidFill>
                <a:srgbClr val="000000"/>
              </a:solidFill>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670560" y="2489200"/>
            <a:ext cx="11163935" cy="11404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Why not use linear activation in other layers?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No non-linearity: Since the linear function </a:t>
            </a:r>
            <a:r>
              <a:rPr sz="1600" b="1" i="0">
                <a:solidFill>
                  <a:srgbClr val="001D35"/>
                </a:solidFill>
                <a:latin typeface="Google Sans"/>
                <a:ea typeface="Google Sans"/>
              </a:rPr>
              <a:t>doesn't introduce any non-linearity, using it in hidden layers</a:t>
            </a:r>
            <a:r>
              <a:rPr sz="1600" b="0" i="0">
                <a:solidFill>
                  <a:srgbClr val="001D35"/>
                </a:solidFill>
                <a:latin typeface="Google Sans"/>
                <a:ea typeface="Google Sans"/>
              </a:rPr>
              <a:t> would limit the network's ability to learn complex patterns in data, which is typically achieved with non-linear activation functions like ReLU or sigmoid. </a:t>
            </a:r>
            <a:endParaRPr sz="1600" b="0" i="0">
              <a:solidFill>
                <a:srgbClr val="001D35"/>
              </a:solidFill>
              <a:latin typeface="Google Sans"/>
              <a:ea typeface="Google Sans"/>
            </a:endParaRPr>
          </a:p>
        </p:txBody>
      </p:sp>
      <p:pic>
        <p:nvPicPr>
          <p:cNvPr id="6" name="Picture 5" descr="Sigmoid-activation-function-yx-and-its-derivative-y-x"/>
          <p:cNvPicPr>
            <a:picLocks noChangeAspect="1"/>
          </p:cNvPicPr>
          <p:nvPr/>
        </p:nvPicPr>
        <p:blipFill>
          <a:blip r:embed="rId1"/>
          <a:stretch>
            <a:fillRect/>
          </a:stretch>
        </p:blipFill>
        <p:spPr>
          <a:xfrm>
            <a:off x="3928745" y="3668395"/>
            <a:ext cx="7118985" cy="2847340"/>
          </a:xfrm>
          <a:prstGeom prst="rect">
            <a:avLst/>
          </a:prstGeom>
        </p:spPr>
      </p:pic>
      <p:sp>
        <p:nvSpPr>
          <p:cNvPr id="7" name="Text Box 6"/>
          <p:cNvSpPr txBox="1"/>
          <p:nvPr/>
        </p:nvSpPr>
        <p:spPr>
          <a:xfrm>
            <a:off x="4716780" y="6515418"/>
            <a:ext cx="5080000" cy="337185"/>
          </a:xfrm>
          <a:prstGeom prst="rect">
            <a:avLst/>
          </a:prstGeom>
        </p:spPr>
        <p:txBody>
          <a:bodyPr>
            <a:spAutoFit/>
          </a:bodyPr>
          <a:p>
            <a:pPr marL="0" indent="0" algn="l">
              <a:spcBef>
                <a:spcPct val="0"/>
              </a:spcBef>
              <a:spcAft>
                <a:spcPct val="0"/>
              </a:spcAft>
            </a:pPr>
            <a:r>
              <a:rPr sz="1600" b="0" i="0">
                <a:solidFill>
                  <a:srgbClr val="111111"/>
                </a:solidFill>
                <a:latin typeface="Roboto"/>
                <a:ea typeface="Roboto"/>
              </a:rPr>
              <a:t>Sigmoid activation function y(x) and its derivative y (x).</a:t>
            </a:r>
            <a:endParaRPr sz="1600" b="0" i="0">
              <a:solidFill>
                <a:srgbClr val="111111"/>
              </a:solidFill>
              <a:latin typeface="Roboto"/>
              <a:ea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0690" y="488315"/>
            <a:ext cx="7493635" cy="5491480"/>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3. </a:t>
            </a:r>
            <a:r>
              <a:rPr sz="2200" b="1" i="0">
                <a:latin typeface="Arial" panose="020B0604020202020204" pitchFamily="34" charset="0"/>
                <a:ea typeface="var(--framer-blockquote-font-family"/>
                <a:cs typeface="Arial" panose="020B0604020202020204" pitchFamily="34" charset="0"/>
                <a:hlinkClick r:id="rId1"/>
              </a:rPr>
              <a:t>Non-Linear Activation Functions</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6000"/>
              </a:spcAft>
            </a:pP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shown above is simply a linear regression model.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Because of its limited power, this does not allow the model to create complex mappings between the network’s inputs and outputs.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1" i="0">
                <a:latin typeface="Arial" panose="020B0604020202020204" pitchFamily="34" charset="0"/>
                <a:ea typeface="var(--framer-blockquote-font-family"/>
                <a:cs typeface="Arial" panose="020B0604020202020204" pitchFamily="34" charset="0"/>
              </a:rPr>
              <a:t>Non-linear activation functions solve the following limitations of linear activation functions:</a:t>
            </a:r>
            <a:endParaRPr sz="1600" b="1"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backpropagation because now the derivative function would be related to the input, and it’s possible to go back and understand which weights in the input neurons can provide a better prediction.</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the stacking of multiple layers of neurons as the output would now be a non-linear combination of input passed through multiple layers. Any output can be represented as a functional computation in a neural network.</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Now, let’s have a look at ten different non-linear neural networks activation functions and their characteristics.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2"/>
          <a:stretch>
            <a:fillRect/>
          </a:stretch>
        </p:blipFill>
        <p:spPr>
          <a:xfrm>
            <a:off x="7997825" y="99060"/>
            <a:ext cx="3992880" cy="29635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8490" y="333375"/>
            <a:ext cx="5737860" cy="3593465"/>
          </a:xfrm>
          <a:prstGeom prst="rect">
            <a:avLst/>
          </a:prstGeom>
        </p:spPr>
        <p:txBody>
          <a:bodyPr wrap="square">
            <a:noAutofit/>
          </a:bodyPr>
          <a:p>
            <a:pPr indent="0">
              <a:spcAft>
                <a:spcPct val="0"/>
              </a:spcAft>
              <a:buNone/>
            </a:pPr>
            <a:r>
              <a:rPr lang="en-US" sz="2400" b="1" i="0">
                <a:solidFill>
                  <a:srgbClr val="C00000"/>
                </a:solidFill>
                <a:latin typeface="Calibri" panose="020F0502020204030204" charset="0"/>
                <a:ea typeface="var(--framer-blockquote-font-family"/>
                <a:cs typeface="Calibri" panose="020F0502020204030204" charset="0"/>
              </a:rPr>
              <a:t>TYPES ON NON-LINEAR ACTIVATIONS</a:t>
            </a:r>
            <a:endParaRPr sz="2400" b="1" i="0">
              <a:solidFill>
                <a:srgbClr val="C00000"/>
              </a:solidFill>
              <a:latin typeface="Calibri" panose="020F0502020204030204" charset="0"/>
              <a:ea typeface="var(--framer-blockquote-font-family"/>
              <a:cs typeface="Calibri" panose="020F0502020204030204" charset="0"/>
            </a:endParaRPr>
          </a:p>
          <a:p>
            <a:pPr marL="342900" indent="-342900">
              <a:spcAft>
                <a:spcPct val="0"/>
              </a:spcAft>
              <a:buAutoNum type="arabicPeriod"/>
            </a:pPr>
            <a:r>
              <a:rPr sz="2000" b="1" i="0">
                <a:latin typeface="Calibri" panose="020F0502020204030204" charset="0"/>
                <a:ea typeface="var(--framer-blockquote-font-family"/>
                <a:cs typeface="Calibri" panose="020F0502020204030204" charset="0"/>
              </a:rPr>
              <a:t>Sigmoid / Logistic Activation Function</a:t>
            </a:r>
            <a:endParaRPr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Tanh Function (Hyperbolic Tangent)</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Leaky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Parametric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Exponential Linear Units (ELUs)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Softmax Function</a:t>
            </a:r>
            <a:endParaRPr lang="en-US" altLang="en-US" sz="2000" b="1" i="0">
              <a:latin typeface="Calibri" panose="020F0502020204030204" charset="0"/>
              <a:ea typeface="var(--framer-blockquote-font-family"/>
              <a:cs typeface="Calibri" panose="020F0502020204030204" charset="0"/>
            </a:endParaRPr>
          </a:p>
          <a:p>
            <a:pPr marL="0" indent="0">
              <a:spcAft>
                <a:spcPct val="0"/>
              </a:spcAft>
            </a:pPr>
            <a:endParaRPr lang="en-US" altLang="en-US" sz="2000" b="1" i="0">
              <a:latin typeface="Calibri" panose="020F0502020204030204" charset="0"/>
              <a:ea typeface="var(--framer-blockquote-font-family"/>
              <a:cs typeface="Calibri" panose="020F0502020204030204" charset="0"/>
            </a:endParaRPr>
          </a:p>
          <a:p>
            <a:pPr marL="0" indent="0">
              <a:spcAft>
                <a:spcPct val="0"/>
              </a:spcAft>
            </a:pPr>
            <a:r>
              <a:rPr lang="en-US" altLang="en-US" sz="2000" b="1" i="0">
                <a:latin typeface="Calibri" panose="020F0502020204030204" charset="0"/>
                <a:ea typeface="var(--framer-blockquote-font-family"/>
                <a:cs typeface="Calibri" panose="020F0502020204030204" charset="0"/>
              </a:rPr>
              <a:t>OPTIONAL:-(Swish,Gaussian Error Linear Unit (GELU), Scaled Exponential Linear Unit (SELU),</a:t>
            </a:r>
            <a:endParaRPr lang="en-US" altLang="en-US" sz="2000" b="1" i="0">
              <a:latin typeface="Calibri" panose="020F0502020204030204" charset="0"/>
              <a:ea typeface="var(--framer-blockquote-font-family"/>
              <a:cs typeface="Calibri" panose="020F0502020204030204" charset="0"/>
            </a:endParaRPr>
          </a:p>
        </p:txBody>
      </p:sp>
      <p:sp>
        <p:nvSpPr>
          <p:cNvPr id="2" name="Text Box 1"/>
          <p:cNvSpPr txBox="1"/>
          <p:nvPr/>
        </p:nvSpPr>
        <p:spPr>
          <a:xfrm>
            <a:off x="99695" y="6212840"/>
            <a:ext cx="11071860" cy="368300"/>
          </a:xfrm>
          <a:prstGeom prst="rect">
            <a:avLst/>
          </a:prstGeom>
          <a:noFill/>
        </p:spPr>
        <p:txBody>
          <a:bodyPr wrap="square" rtlCol="0" anchor="t">
            <a:spAutoFit/>
          </a:bodyPr>
          <a:p>
            <a:r>
              <a:rPr lang="en-US" altLang="en-US"/>
              <a:t>https://www.v7labs.com/blog/neural-networks-activation-functions</a:t>
            </a:r>
            <a:endParaRPr lang="en-US"/>
          </a:p>
        </p:txBody>
      </p:sp>
      <p:sp>
        <p:nvSpPr>
          <p:cNvPr id="3" name="Text Box 2"/>
          <p:cNvSpPr txBox="1"/>
          <p:nvPr/>
        </p:nvSpPr>
        <p:spPr>
          <a:xfrm>
            <a:off x="99695" y="5844540"/>
            <a:ext cx="11553190" cy="368300"/>
          </a:xfrm>
          <a:prstGeom prst="rect">
            <a:avLst/>
          </a:prstGeom>
          <a:noFill/>
        </p:spPr>
        <p:txBody>
          <a:bodyPr wrap="square" rtlCol="0" anchor="t">
            <a:spAutoFit/>
          </a:bodyPr>
          <a:p>
            <a:r>
              <a:rPr lang="en-US" altLang="en-US"/>
              <a:t>https://www.datacamp.com/tutorial/introduction-to-activation-functions-in-neural-networks</a:t>
            </a:r>
            <a:endParaRPr lang="en-US"/>
          </a:p>
        </p:txBody>
      </p:sp>
      <p:pic>
        <p:nvPicPr>
          <p:cNvPr id="5" name="Picture 4"/>
          <p:cNvPicPr/>
          <p:nvPr/>
        </p:nvPicPr>
        <p:blipFill>
          <a:blip r:embed="rId1"/>
          <a:stretch>
            <a:fillRect/>
          </a:stretch>
        </p:blipFill>
        <p:spPr>
          <a:xfrm>
            <a:off x="7443470" y="496570"/>
            <a:ext cx="4209415" cy="37477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l="4780" t="8459" r="7678" b="8056"/>
          <a:stretch>
            <a:fillRect/>
          </a:stretch>
        </p:blipFill>
        <p:spPr>
          <a:xfrm>
            <a:off x="167640" y="0"/>
            <a:ext cx="8384540" cy="4599940"/>
          </a:xfrm>
          <a:prstGeom prst="rect">
            <a:avLst/>
          </a:prstGeom>
        </p:spPr>
      </p:pic>
      <p:pic>
        <p:nvPicPr>
          <p:cNvPr id="4" name="Picture 3"/>
          <p:cNvPicPr/>
          <p:nvPr/>
        </p:nvPicPr>
        <p:blipFill>
          <a:blip r:embed="rId2"/>
          <a:stretch>
            <a:fillRect/>
          </a:stretch>
        </p:blipFill>
        <p:spPr>
          <a:xfrm>
            <a:off x="516255" y="4600575"/>
            <a:ext cx="11675745" cy="22574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25730" y="0"/>
            <a:ext cx="10423525" cy="425259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Activation Function Saturation &amp; Unsaturation: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Saturation in Activation Functions?</a:t>
            </a:r>
            <a:endParaRPr sz="1900" b="1"/>
          </a:p>
          <a:p>
            <a:pPr>
              <a:buFont typeface="Arial" panose="020B0604020202020204"/>
              <a:buChar char="•"/>
            </a:pPr>
            <a:r>
              <a:rPr sz="1600">
                <a:sym typeface="+mn-ea"/>
              </a:rPr>
              <a:t>Saturation occurs when an activation function outputs values that are very close to its limits, leading to very small gradients (almost zero).</a:t>
            </a:r>
            <a:endParaRPr sz="1600"/>
          </a:p>
          <a:p>
            <a:pPr>
              <a:buFont typeface="Arial" panose="020B0604020202020204"/>
              <a:buChar char="•"/>
            </a:pPr>
            <a:r>
              <a:rPr sz="1600">
                <a:sym typeface="+mn-ea"/>
              </a:rPr>
              <a:t>When neurons saturate, they stop learning because their gradients vanish during backpropagation.</a:t>
            </a:r>
            <a:endParaRPr sz="1600"/>
          </a:p>
          <a:p>
            <a:pPr>
              <a:buFont typeface="Arial" panose="020B0604020202020204"/>
              <a:buChar char="•"/>
            </a:pPr>
            <a:r>
              <a:rPr sz="1600">
                <a:sym typeface="+mn-ea"/>
              </a:rPr>
              <a:t>This is a major problem in deep networks, slowing down or stopping training.</a:t>
            </a:r>
            <a:endParaRPr sz="1600"/>
          </a:p>
          <a:p>
            <a:pPr>
              <a:spcAft>
                <a:spcPct val="60000"/>
              </a:spcAft>
            </a:pPr>
            <a:r>
              <a:rPr sz="1600" b="1">
                <a:sym typeface="+mn-ea"/>
              </a:rPr>
              <a:t>Examples of Saturating Activation Functions:</a:t>
            </a:r>
            <a:endParaRPr sz="1600" b="1"/>
          </a:p>
          <a:p>
            <a:r>
              <a:rPr sz="1600">
                <a:sym typeface="+mn-ea"/>
              </a:rPr>
              <a:t>🔴 Sigmoid: Outputs in the range (0,1). When inputs are very large or small, gradients become almost zero.</a:t>
            </a:r>
            <a:endParaRPr sz="1600"/>
          </a:p>
          <a:p>
            <a:r>
              <a:rPr sz="1600">
                <a:sym typeface="+mn-ea"/>
              </a:rPr>
              <a:t> 🔴 Tanh: Outputs in the range (-1,1). When inputs are extreme, gradients also vanish.</a:t>
            </a:r>
            <a:endParaRPr sz="1600"/>
          </a:p>
          <a:p>
            <a:pPr>
              <a:spcAft>
                <a:spcPct val="60000"/>
              </a:spcAft>
            </a:pPr>
            <a:r>
              <a:rPr sz="1600" b="1">
                <a:sym typeface="+mn-ea"/>
              </a:rPr>
              <a:t>Why is Saturation Bad?</a:t>
            </a:r>
            <a:endParaRPr sz="1600" b="1"/>
          </a:p>
          <a:p>
            <a:r>
              <a:rPr sz="1600">
                <a:sym typeface="+mn-ea"/>
              </a:rPr>
              <a:t>❌ Causes vanishing gradient problem → Harder to train deep networks.</a:t>
            </a:r>
            <a:endParaRPr sz="1600"/>
          </a:p>
          <a:p>
            <a:r>
              <a:rPr sz="1600">
                <a:sym typeface="+mn-ea"/>
              </a:rPr>
              <a:t> ❌ Leads to slow learning or neurons becoming "inactive".</a:t>
            </a:r>
            <a:endParaRPr sz="1600"/>
          </a:p>
          <a:p>
            <a:r>
              <a:rPr sz="1600">
                <a:sym typeface="+mn-ea"/>
              </a:rPr>
              <a:t> ❌ Can make optimization unstable, especially in deep layers.</a:t>
            </a:r>
            <a:endParaRPr lang="en-US" sz="1600">
              <a:sym typeface="+mn-ea"/>
            </a:endParaRPr>
          </a:p>
        </p:txBody>
      </p:sp>
      <p:pic>
        <p:nvPicPr>
          <p:cNvPr id="2" name="Picture 1"/>
          <p:cNvPicPr/>
          <p:nvPr/>
        </p:nvPicPr>
        <p:blipFill>
          <a:blip r:embed="rId1"/>
          <a:stretch>
            <a:fillRect/>
          </a:stretch>
        </p:blipFill>
        <p:spPr>
          <a:xfrm>
            <a:off x="5708015" y="3888105"/>
            <a:ext cx="5935345" cy="28936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3225" y="294640"/>
            <a:ext cx="8740775" cy="5483860"/>
          </a:xfrm>
          <a:prstGeom prst="rect">
            <a:avLst/>
          </a:prstGeom>
          <a:noFill/>
        </p:spPr>
        <p:txBody>
          <a:bodyPr wrap="square" rtlCol="0" anchor="t">
            <a:spAutoFit/>
          </a:bodyPr>
          <a:p>
            <a:pPr>
              <a:spcAft>
                <a:spcPct val="60000"/>
              </a:spcAft>
            </a:pPr>
            <a:r>
              <a:rPr sz="1900" b="1">
                <a:solidFill>
                  <a:srgbClr val="FF0000"/>
                </a:solidFill>
                <a:effectLst>
                  <a:outerShdw blurRad="38100" dist="38100" dir="2700000" algn="tl">
                    <a:srgbClr val="000000">
                      <a:alpha val="43137"/>
                    </a:srgbClr>
                  </a:outerShdw>
                </a:effectLst>
                <a:sym typeface="+mn-ea"/>
              </a:rPr>
              <a:t>2. What is Unsaturation in Activation Functions?</a:t>
            </a:r>
            <a:endParaRPr sz="19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sym typeface="+mn-ea"/>
              </a:rPr>
              <a:t>Unsaturation means the activation function does not have regions where gradients vanish.</a:t>
            </a:r>
            <a:endParaRPr sz="1600"/>
          </a:p>
          <a:p>
            <a:pPr>
              <a:buFont typeface="Arial" panose="020B0604020202020204"/>
              <a:buChar char="•"/>
            </a:pPr>
            <a:r>
              <a:rPr sz="1600">
                <a:sym typeface="+mn-ea"/>
              </a:rPr>
              <a:t>This allows strong gradient flow and faster learning in deep networks.</a:t>
            </a:r>
            <a:endParaRPr sz="1600"/>
          </a:p>
          <a:p>
            <a:pPr>
              <a:buFont typeface="Arial" panose="020B0604020202020204"/>
              <a:buChar char="•"/>
            </a:pPr>
            <a:r>
              <a:rPr sz="1600">
                <a:sym typeface="+mn-ea"/>
              </a:rPr>
              <a:t>Activation functions that do not saturate are preferred for modern deep learning architectures.</a:t>
            </a:r>
            <a:endParaRPr sz="1600"/>
          </a:p>
          <a:p>
            <a:pPr>
              <a:spcAft>
                <a:spcPct val="60000"/>
              </a:spcAft>
            </a:pPr>
            <a:r>
              <a:rPr sz="1600" b="1">
                <a:sym typeface="+mn-ea"/>
              </a:rPr>
              <a:t>Examples of Unsaturated Activation Functions:</a:t>
            </a:r>
            <a:endParaRPr sz="1600" b="1"/>
          </a:p>
          <a:p>
            <a:r>
              <a:rPr sz="1600">
                <a:sym typeface="+mn-ea"/>
              </a:rPr>
              <a:t>✅ ReLU: No saturation for positive inputs (but zero for negatives → "dying ReLU" issue).</a:t>
            </a:r>
            <a:endParaRPr sz="1600"/>
          </a:p>
          <a:p>
            <a:r>
              <a:rPr sz="1600">
                <a:sym typeface="+mn-ea"/>
              </a:rPr>
              <a:t> ✅ Leaky ReLU &amp; PReLU: Allow small negative gradients, preventing saturation.</a:t>
            </a:r>
            <a:endParaRPr sz="1600"/>
          </a:p>
          <a:p>
            <a:r>
              <a:rPr sz="1600">
                <a:sym typeface="+mn-ea"/>
              </a:rPr>
              <a:t> ✅ Swish &amp; GELU: Smooth and non-saturating, making them effective in deep learning.</a:t>
            </a:r>
            <a:endParaRPr sz="1600"/>
          </a:p>
          <a:p>
            <a:pPr>
              <a:spcAft>
                <a:spcPct val="60000"/>
              </a:spcAft>
            </a:pPr>
            <a:r>
              <a:rPr sz="1600" b="1">
                <a:sym typeface="+mn-ea"/>
              </a:rPr>
              <a:t>Why is Unsaturation Good?</a:t>
            </a:r>
            <a:endParaRPr sz="1600" b="1"/>
          </a:p>
          <a:p>
            <a:r>
              <a:rPr sz="1600">
                <a:sym typeface="+mn-ea"/>
              </a:rPr>
              <a:t>✅ Prevents vanishing gradients, helping deep networks learn efficiently.</a:t>
            </a:r>
            <a:endParaRPr sz="1600"/>
          </a:p>
          <a:p>
            <a:r>
              <a:rPr sz="1600">
                <a:sym typeface="+mn-ea"/>
              </a:rPr>
              <a:t> ✅ Improves training speed and convergence.</a:t>
            </a:r>
            <a:endParaRPr sz="1600"/>
          </a:p>
          <a:p>
            <a:r>
              <a:rPr sz="1600">
                <a:sym typeface="+mn-ea"/>
              </a:rPr>
              <a:t> ✅ Works well in deep architectures like ResNets, Transformers, GANs, and CNNs.</a:t>
            </a:r>
            <a:endParaRPr sz="1600"/>
          </a:p>
          <a:p>
            <a:pPr>
              <a:spcAft>
                <a:spcPct val="60000"/>
              </a:spcAft>
            </a:pPr>
            <a:r>
              <a:rPr sz="2200" b="1">
                <a:sym typeface="+mn-ea"/>
              </a:rPr>
              <a:t>How to Overcome Saturation?</a:t>
            </a:r>
            <a:endParaRPr sz="2200" b="1"/>
          </a:p>
          <a:p>
            <a:r>
              <a:rPr sz="1600">
                <a:sym typeface="+mn-ea"/>
              </a:rPr>
              <a:t>✔ Use ReLU-based functions (ReLU, Leaky ReLU, PReLU, Swish, GELU).</a:t>
            </a:r>
            <a:endParaRPr sz="1600"/>
          </a:p>
          <a:p>
            <a:r>
              <a:rPr sz="1600">
                <a:sym typeface="+mn-ea"/>
              </a:rPr>
              <a:t> ✔ Apply Batch Normalization to keep inputs in an optimal range.</a:t>
            </a:r>
            <a:endParaRPr sz="1600"/>
          </a:p>
          <a:p>
            <a:r>
              <a:rPr sz="1600">
                <a:sym typeface="+mn-ea"/>
              </a:rPr>
              <a:t> ✔ Use better weight initialization (e.g., Xavier or He initialization).</a:t>
            </a:r>
            <a:endParaRPr sz="1600"/>
          </a:p>
          <a:p>
            <a:r>
              <a:rPr sz="1600">
                <a:sym typeface="+mn-ea"/>
              </a:rPr>
              <a:t> ✔ Avoid deep Sigmoid/Tanh networks unless necessary (e.g., LSTMs).</a:t>
            </a:r>
            <a:endParaRPr sz="1600"/>
          </a:p>
          <a:p>
            <a:r>
              <a:rPr sz="1600">
                <a:sym typeface="+mn-ea"/>
              </a:rPr>
              <a:t>Would you like a visual comparison of saturated vs. unsaturated activations? 🚀</a:t>
            </a:r>
            <a:endParaRPr lang="en-US" sz="1600">
              <a:sym typeface="+mn-ea"/>
            </a:endParaRPr>
          </a:p>
        </p:txBody>
      </p:sp>
      <p:pic>
        <p:nvPicPr>
          <p:cNvPr id="3" name="Picture 2"/>
          <p:cNvPicPr/>
          <p:nvPr/>
        </p:nvPicPr>
        <p:blipFill>
          <a:blip r:embed="rId1"/>
          <a:srcRect l="61496" t="41321"/>
          <a:stretch>
            <a:fillRect/>
          </a:stretch>
        </p:blipFill>
        <p:spPr>
          <a:xfrm>
            <a:off x="8960485" y="568960"/>
            <a:ext cx="2499995" cy="27730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2840990" cy="2122805"/>
          </a:xfrm>
          <a:prstGeom prst="rect">
            <a:avLst/>
          </a:prstGeom>
          <a:noFill/>
        </p:spPr>
        <p:txBody>
          <a:bodyPr wrap="square" rtlCol="0">
            <a:spAutoFit/>
          </a:bodyPr>
          <a:p>
            <a:r>
              <a:rPr lang="en-US" sz="4400" b="1">
                <a:solidFill>
                  <a:srgbClr val="FF0000"/>
                </a:solidFill>
                <a:effectLst>
                  <a:outerShdw blurRad="38100" dist="38100" dir="2700000" algn="tl">
                    <a:srgbClr val="000000">
                      <a:alpha val="43137"/>
                    </a:srgbClr>
                  </a:outerShdw>
                </a:effectLst>
              </a:rPr>
              <a:t>Algorithms and models </a:t>
            </a:r>
            <a:endParaRPr lang="en-US" sz="4400" b="1">
              <a:solidFill>
                <a:srgbClr val="FF0000"/>
              </a:solidFill>
              <a:effectLst>
                <a:outerShdw blurRad="38100" dist="38100" dir="2700000" algn="tl">
                  <a:srgbClr val="000000">
                    <a:alpha val="43137"/>
                  </a:srgbClr>
                </a:outerShdw>
              </a:effectLst>
            </a:endParaRPr>
          </a:p>
        </p:txBody>
      </p:sp>
      <p:pic>
        <p:nvPicPr>
          <p:cNvPr id="4" name="Picture 3"/>
          <p:cNvPicPr/>
          <p:nvPr/>
        </p:nvPicPr>
        <p:blipFill>
          <a:blip r:embed="rId1"/>
          <a:srcRect t="7325"/>
          <a:stretch>
            <a:fillRect/>
          </a:stretch>
        </p:blipFill>
        <p:spPr>
          <a:xfrm>
            <a:off x="3968115" y="635"/>
            <a:ext cx="8507095" cy="6858000"/>
          </a:xfrm>
          <a:prstGeom prst="rect">
            <a:avLst/>
          </a:prstGeom>
        </p:spPr>
      </p:pic>
      <p:pic>
        <p:nvPicPr>
          <p:cNvPr id="2" name="Picture 1"/>
          <p:cNvPicPr/>
          <p:nvPr/>
        </p:nvPicPr>
        <p:blipFill>
          <a:blip r:embed="rId2"/>
          <a:stretch>
            <a:fillRect/>
          </a:stretch>
        </p:blipFill>
        <p:spPr>
          <a:xfrm>
            <a:off x="-247650" y="2246630"/>
            <a:ext cx="5125085" cy="477456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9735" y="225108"/>
            <a:ext cx="5080000" cy="521970"/>
          </a:xfrm>
          <a:prstGeom prst="rect">
            <a:avLst/>
          </a:prstGeom>
        </p:spPr>
        <p:txBody>
          <a:bodyPr>
            <a:spAutoFit/>
          </a:bodyPr>
          <a:p>
            <a:pPr marL="0" indent="0">
              <a:spcAft>
                <a:spcPct val="60000"/>
              </a:spcAft>
            </a:pPr>
            <a:r>
              <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Linear Activation Functions</a:t>
            </a:r>
            <a:endPar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endParaRPr>
          </a:p>
        </p:txBody>
      </p:sp>
      <p:sp>
        <p:nvSpPr>
          <p:cNvPr id="6" name="Text Box 5"/>
          <p:cNvSpPr txBox="1"/>
          <p:nvPr/>
        </p:nvSpPr>
        <p:spPr>
          <a:xfrm>
            <a:off x="419735" y="876300"/>
            <a:ext cx="5770245" cy="4361180"/>
          </a:xfrm>
          <a:prstGeom prst="rect">
            <a:avLst/>
          </a:prstGeom>
        </p:spPr>
        <p:txBody>
          <a:bodyPr wrap="square">
            <a:noAutofit/>
          </a:bodyPr>
          <a:p>
            <a:pPr marL="0" indent="0" algn="just" fontAlgn="base">
              <a:spcBef>
                <a:spcPct val="0"/>
              </a:spcBef>
              <a:spcAft>
                <a:spcPct val="0"/>
              </a:spcAft>
            </a:pPr>
            <a:r>
              <a:rPr b="1" i="0">
                <a:solidFill>
                  <a:srgbClr val="273239"/>
                </a:solidFill>
                <a:latin typeface="Calibri" panose="020F0502020204030204" charset="0"/>
                <a:ea typeface="Nunito"/>
                <a:cs typeface="Calibri" panose="020F0502020204030204" charset="0"/>
              </a:rPr>
              <a:t>Linear Activation Function </a:t>
            </a:r>
            <a:r>
              <a:rPr b="0" i="0">
                <a:solidFill>
                  <a:srgbClr val="273239"/>
                </a:solidFill>
                <a:latin typeface="Calibri" panose="020F0502020204030204" charset="0"/>
                <a:ea typeface="Nunito"/>
                <a:cs typeface="Calibri" panose="020F0502020204030204" charset="0"/>
              </a:rPr>
              <a:t>resembles straight line define by y=x. No matter how many layers the neural network contains, if they all use linear activation functions, the output is a linear combination of the input.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0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The range of the output spans from </a:t>
            </a:r>
            <a:r>
              <a:rPr sz="1600" b="0" i="0">
                <a:solidFill>
                  <a:srgbClr val="273239"/>
                </a:solidFill>
                <a:latin typeface="Calibri" panose="020F0502020204030204" charset="0"/>
                <a:ea typeface="katex_main"/>
                <a:cs typeface="Calibri" panose="020F0502020204030204" charset="0"/>
              </a:rPr>
              <a:t>(−∞ to +∞)(−∞</a:t>
            </a:r>
            <a:r>
              <a:rPr b="0" i="0">
                <a:solidFill>
                  <a:srgbClr val="273239"/>
                </a:solidFill>
                <a:latin typeface="Calibri" panose="020F0502020204030204" charset="0"/>
                <a:ea typeface="var(--font-secondary)"/>
                <a:cs typeface="Calibri" panose="020F0502020204030204" charset="0"/>
              </a:rPr>
              <a:t> to </a:t>
            </a:r>
            <a:r>
              <a:rPr sz="1600" b="0" i="0">
                <a:solidFill>
                  <a:srgbClr val="273239"/>
                </a:solidFill>
                <a:latin typeface="Calibri" panose="020F0502020204030204" charset="0"/>
                <a:ea typeface="katex_main"/>
                <a:cs typeface="Calibri" panose="020F0502020204030204" charset="0"/>
              </a:rPr>
              <a:t>+∞)</a:t>
            </a:r>
            <a:r>
              <a:rPr b="0" i="0">
                <a:solidFill>
                  <a:srgbClr val="273239"/>
                </a:solidFill>
                <a:latin typeface="Calibri" panose="020F0502020204030204" charset="0"/>
                <a:ea typeface="Nunito"/>
                <a:cs typeface="Calibri" panose="020F0502020204030204" charset="0"/>
              </a:rPr>
              <a: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1" i="0">
                <a:solidFill>
                  <a:srgbClr val="273239"/>
                </a:solidFill>
                <a:latin typeface="Calibri" panose="020F0502020204030204" charset="0"/>
                <a:ea typeface="Nunito"/>
                <a:cs typeface="Calibri" panose="020F0502020204030204" charset="0"/>
              </a:rPr>
              <a:t>Linear activation function</a:t>
            </a:r>
            <a:r>
              <a:rPr b="0" i="0">
                <a:solidFill>
                  <a:srgbClr val="273239"/>
                </a:solidFill>
                <a:latin typeface="Calibri" panose="020F0502020204030204" charset="0"/>
                <a:ea typeface="Nunito"/>
                <a:cs typeface="Calibri" panose="020F0502020204030204" charset="0"/>
              </a:rPr>
              <a:t> is used at just one place i.e. output layer.</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Using linear activation across all layers makes the network’s ability to learn complex patterns limited.</a:t>
            </a:r>
            <a:endParaRPr b="0" i="0">
              <a:solidFill>
                <a:srgbClr val="273239"/>
              </a:solidFill>
              <a:latin typeface="Calibri" panose="020F0502020204030204" charset="0"/>
              <a:ea typeface="Nunito"/>
              <a:cs typeface="Calibri" panose="020F0502020204030204" charset="0"/>
            </a:endParaRPr>
          </a:p>
          <a:p>
            <a:pPr marL="0" indent="0" algn="just" fontAlgn="base">
              <a:spcBef>
                <a:spcPct val="0"/>
              </a:spcBef>
              <a:spcAft>
                <a:spcPct val="0"/>
              </a:spcAft>
            </a:pPr>
            <a:r>
              <a:rPr b="0" i="0">
                <a:solidFill>
                  <a:srgbClr val="273239"/>
                </a:solidFill>
                <a:latin typeface="Calibri" panose="020F0502020204030204" charset="0"/>
                <a:ea typeface="Nunito"/>
                <a:cs typeface="Calibri" panose="020F0502020204030204" charset="0"/>
              </a:rPr>
              <a:t>Linear activation functions are useful for specific tasks but must be combined with non-linear functions to enhance the neural network’s learning and predictive capabilities.</a:t>
            </a:r>
            <a:endParaRPr b="0" i="0">
              <a:solidFill>
                <a:srgbClr val="273239"/>
              </a:solidFill>
              <a:latin typeface="Calibri" panose="020F0502020204030204" charset="0"/>
              <a:ea typeface="Nunito"/>
              <a:cs typeface="Calibri" panose="020F0502020204030204" charset="0"/>
            </a:endParaRPr>
          </a:p>
        </p:txBody>
      </p:sp>
      <p:pic>
        <p:nvPicPr>
          <p:cNvPr id="7" name="Picture 6"/>
          <p:cNvPicPr/>
          <p:nvPr/>
        </p:nvPicPr>
        <p:blipFill>
          <a:blip r:embed="rId1"/>
          <a:srcRect r="9946"/>
          <a:stretch>
            <a:fillRect/>
          </a:stretch>
        </p:blipFill>
        <p:spPr>
          <a:xfrm>
            <a:off x="6304915" y="0"/>
            <a:ext cx="5709285" cy="4311650"/>
          </a:xfrm>
          <a:prstGeom prst="rect">
            <a:avLst/>
          </a:prstGeom>
        </p:spPr>
      </p:pic>
      <p:pic>
        <p:nvPicPr>
          <p:cNvPr id="8" name="Picture 7"/>
          <p:cNvPicPr/>
          <p:nvPr/>
        </p:nvPicPr>
        <p:blipFill>
          <a:blip r:embed="rId2"/>
          <a:stretch>
            <a:fillRect/>
          </a:stretch>
        </p:blipFill>
        <p:spPr>
          <a:xfrm>
            <a:off x="7497445" y="4311650"/>
            <a:ext cx="4077335" cy="25406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167005"/>
            <a:ext cx="5667375" cy="583565"/>
          </a:xfrm>
          <a:prstGeom prst="rect">
            <a:avLst/>
          </a:prstGeom>
          <a:noFill/>
        </p:spPr>
        <p:txBody>
          <a:bodyPr wrap="square" rtlCol="0" anchor="t">
            <a:spAutoFit/>
          </a:bodyPr>
          <a:p>
            <a:pPr lvl="1" indent="0">
              <a:buFont typeface="Arial" panose="020B0604020202020204" pitchFamily="34" charset="0"/>
              <a:buNone/>
            </a:pPr>
            <a:r>
              <a:rPr lang="en-US" altLang="en-US" sz="3200" b="1">
                <a:solidFill>
                  <a:srgbClr val="FF0000"/>
                </a:solidFill>
                <a:effectLst>
                  <a:outerShdw blurRad="38100" dist="38100" dir="2700000" algn="tl">
                    <a:srgbClr val="000000">
                      <a:alpha val="43137"/>
                    </a:srgbClr>
                  </a:outerShdw>
                </a:effectLst>
                <a:sym typeface="+mn-ea"/>
              </a:rPr>
              <a:t>Non Linear Activations</a:t>
            </a:r>
            <a:endParaRPr lang="en-US" altLang="en-US" sz="32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492760" y="750570"/>
            <a:ext cx="7892415" cy="5077460"/>
          </a:xfrm>
          <a:prstGeom prst="rect">
            <a:avLst/>
          </a:prstGeom>
        </p:spPr>
        <p:txBody>
          <a:bodyPr wrap="square">
            <a:spAutoFit/>
          </a:bodyPr>
          <a:p>
            <a:pPr marL="0" indent="0" algn="just">
              <a:spcAft>
                <a:spcPct val="0"/>
              </a:spcAft>
            </a:pPr>
            <a:r>
              <a:rPr b="0" i="0">
                <a:latin typeface="Calibri" panose="020F0502020204030204" charset="0"/>
                <a:ea typeface="var(--framer-blockquote-font-family"/>
                <a:cs typeface="Calibri" panose="020F0502020204030204" charset="0"/>
              </a:rPr>
              <a:t>The linear activation function shown above is simply a linear regression model.</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 </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Because of its limited power, this does not allow the model to create complex mappings between the network’s inputs and outputs. </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Non-linear activation functions solve the following limitations of linear activation functions:</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backpropagation because now the derivative function would be related to the input, and it’s possible to go back and understand which weights in the input neurons can provide a better prediction.</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the stacking of multiple layers of neurons as the output would now be a non-linear combination of input passed through multiple layers. Any output can be represented as a functional computation in a neural network.</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Now, let’s have a look at ten different non-linear neural networks activation functions and their characteristics. </a:t>
            </a:r>
            <a:endParaRPr b="0" i="0">
              <a:latin typeface="Calibri" panose="020F0502020204030204" charset="0"/>
              <a:ea typeface="var(--framer-blockquote-font-family"/>
              <a:cs typeface="Calibri" panose="020F0502020204030204" charset="0"/>
            </a:endParaRPr>
          </a:p>
        </p:txBody>
      </p:sp>
      <p:pic>
        <p:nvPicPr>
          <p:cNvPr id="4" name="Picture 3"/>
          <p:cNvPicPr/>
          <p:nvPr/>
        </p:nvPicPr>
        <p:blipFill>
          <a:blip r:embed="rId1"/>
          <a:stretch>
            <a:fillRect/>
          </a:stretch>
        </p:blipFill>
        <p:spPr>
          <a:xfrm>
            <a:off x="8483283" y="461963"/>
            <a:ext cx="3190875" cy="1438275"/>
          </a:xfrm>
          <a:prstGeom prst="rect">
            <a:avLst/>
          </a:prstGeom>
        </p:spPr>
      </p:pic>
      <p:pic>
        <p:nvPicPr>
          <p:cNvPr id="7" name="Picture 6" descr="arious-forms-of-non-linear-activation-functions-Figure-adopted-from-Caffe-Tutorial-46"/>
          <p:cNvPicPr>
            <a:picLocks noChangeAspect="1"/>
          </p:cNvPicPr>
          <p:nvPr/>
        </p:nvPicPr>
        <p:blipFill>
          <a:blip r:embed="rId2"/>
          <a:stretch>
            <a:fillRect/>
          </a:stretch>
        </p:blipFill>
        <p:spPr>
          <a:xfrm>
            <a:off x="8385175" y="2780030"/>
            <a:ext cx="3792220" cy="29591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59435" y="311150"/>
            <a:ext cx="5342890" cy="1521460"/>
          </a:xfrm>
          <a:prstGeom prst="rect">
            <a:avLst/>
          </a:prstGeom>
          <a:noFill/>
        </p:spPr>
        <p:txBody>
          <a:bodyPr wrap="square" rtlCol="0">
            <a:noAutofit/>
          </a:bodyPr>
          <a:p>
            <a:pPr marL="0" indent="0">
              <a:spcAft>
                <a:spcPct val="0"/>
              </a:spcAft>
            </a:pPr>
            <a:r>
              <a:rPr lang="en-US"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1. </a:t>
            </a:r>
            <a:r>
              <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Sigmoid / Logistic Activation Function</a:t>
            </a:r>
            <a:endPar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hlinkClick r:id="rId1"/>
            </a:endParaRPr>
          </a:p>
          <a:p>
            <a:pPr marL="0" indent="0">
              <a:spcAft>
                <a:spcPct val="0"/>
              </a:spcAft>
            </a:pPr>
            <a:endParaRPr sz="19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takes any real value as input and outputs values in the range of 0 to 1.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lang="en-US" altLang="en-US" sz="1600" b="0" i="0">
                <a:latin typeface="Arial" panose="020B0604020202020204" pitchFamily="34" charset="0"/>
                <a:ea typeface="var(--framer-blockquote-font-family"/>
                <a:cs typeface="Arial" panose="020B0604020202020204" pitchFamily="34" charset="0"/>
              </a:rPr>
              <a:t>squashing the inputs to a value between 0 and 1, making it perfect to model probability</a:t>
            </a: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larger the input (more positive), the closer the output value will be to 1.0, whereas the smaller the input (more negative), the closer the output will be to 0.0</a:t>
            </a:r>
            <a:r>
              <a:rPr lang="en-US" sz="1600">
                <a:latin typeface="Arial" panose="020B0604020202020204" pitchFamily="34" charset="0"/>
                <a:ea typeface="var(--framer-blockquote-font-family"/>
                <a:cs typeface="Arial" panose="020B0604020202020204" pitchFamily="34" charset="0"/>
                <a:sym typeface="+mn-ea"/>
              </a:rPr>
              <a:t>.</a:t>
            </a:r>
            <a:endParaRPr lang="en-US" sz="1600">
              <a:latin typeface="Arial" panose="020B0604020202020204" pitchFamily="34" charset="0"/>
              <a:ea typeface="var(--framer-blockquote-font-family"/>
              <a:cs typeface="Arial" panose="020B0604020202020204" pitchFamily="34" charset="0"/>
              <a:sym typeface="+mn-ea"/>
            </a:endParaRPr>
          </a:p>
        </p:txBody>
      </p:sp>
      <p:pic>
        <p:nvPicPr>
          <p:cNvPr id="4" name="Picture 3"/>
          <p:cNvPicPr/>
          <p:nvPr/>
        </p:nvPicPr>
        <p:blipFill>
          <a:blip r:embed="rId2"/>
          <a:stretch>
            <a:fillRect/>
          </a:stretch>
        </p:blipFill>
        <p:spPr>
          <a:xfrm>
            <a:off x="6808470" y="0"/>
            <a:ext cx="5080000" cy="4064000"/>
          </a:xfrm>
          <a:prstGeom prst="rect">
            <a:avLst/>
          </a:prstGeom>
        </p:spPr>
      </p:pic>
      <p:sp>
        <p:nvSpPr>
          <p:cNvPr id="5" name="Text Box 4"/>
          <p:cNvSpPr txBox="1"/>
          <p:nvPr/>
        </p:nvSpPr>
        <p:spPr>
          <a:xfrm>
            <a:off x="6995795" y="3840480"/>
            <a:ext cx="5080000" cy="337185"/>
          </a:xfrm>
          <a:prstGeom prst="rect">
            <a:avLst/>
          </a:prstGeom>
        </p:spPr>
        <p:txBody>
          <a:bodyPr>
            <a:spAutoFit/>
          </a:bodyPr>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67370" y="3840480"/>
            <a:ext cx="3002280" cy="2926715"/>
          </a:xfrm>
          <a:prstGeom prst="rect">
            <a:avLst/>
          </a:prstGeom>
        </p:spPr>
      </p:pic>
      <p:sp>
        <p:nvSpPr>
          <p:cNvPr id="7" name="Text Box 6"/>
          <p:cNvSpPr txBox="1"/>
          <p:nvPr/>
        </p:nvSpPr>
        <p:spPr>
          <a:xfrm>
            <a:off x="462915" y="3811905"/>
            <a:ext cx="5535930" cy="3046095"/>
          </a:xfrm>
          <a:prstGeom prst="rect">
            <a:avLst/>
          </a:prstGeom>
        </p:spPr>
        <p:txBody>
          <a:bodyPr wrap="square">
            <a:spAutoFit/>
          </a:bodyPr>
          <a:p>
            <a:pPr algn="just"/>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Here’s why sigmoid/logistic activation function is one of the most widely used functions: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is commonly used for models where we have to predict the probability as an output. Since probability of anything exists only between the range of 0 and 1, sigmoid is the right choice because of its range.</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function is differentiable and provides a smooth gradient, i.e., preventing jumps in output values. This is represented by an S-shape of the sigmoid activation function.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6228715" y="6028372"/>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outputs can be easily interpreted as probabilities, which makes it natural for binary classification problems.</a:t>
            </a:r>
            <a:endParaRPr sz="1600" b="0" i="0">
              <a:solidFill>
                <a:srgbClr val="05192D"/>
              </a:solidFill>
              <a:latin typeface="Arial" panose="020B0604020202020204" pitchFamily="34" charset="0"/>
              <a:ea typeface="Studio-Feixen-Sans"/>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97)"/>
          <p:cNvPicPr>
            <a:picLocks noChangeAspect="1"/>
          </p:cNvPicPr>
          <p:nvPr/>
        </p:nvPicPr>
        <p:blipFill>
          <a:blip r:embed="rId1"/>
          <a:srcRect l="40859" t="45111" r="29167" b="25926"/>
          <a:stretch>
            <a:fillRect/>
          </a:stretch>
        </p:blipFill>
        <p:spPr>
          <a:xfrm>
            <a:off x="182880" y="73660"/>
            <a:ext cx="3654425" cy="1986280"/>
          </a:xfrm>
          <a:prstGeom prst="rect">
            <a:avLst/>
          </a:prstGeom>
        </p:spPr>
      </p:pic>
      <p:sp>
        <p:nvSpPr>
          <p:cNvPr id="4" name="Text Box 3"/>
          <p:cNvSpPr txBox="1"/>
          <p:nvPr/>
        </p:nvSpPr>
        <p:spPr>
          <a:xfrm>
            <a:off x="6504305" y="73660"/>
            <a:ext cx="5687695" cy="6307455"/>
          </a:xfrm>
          <a:prstGeom prst="rect">
            <a:avLst/>
          </a:prstGeom>
        </p:spPr>
        <p:txBody>
          <a:bodyPr wrap="square">
            <a:spAutoFit/>
          </a:bodyPr>
          <a:p>
            <a:pPr>
              <a:lnSpc>
                <a:spcPct val="110000"/>
              </a:lnSpc>
              <a:spcAft>
                <a:spcPct val="60000"/>
              </a:spcAft>
            </a:pPr>
            <a:r>
              <a:rPr sz="1900" b="1"/>
              <a:t>Real-World Example:</a:t>
            </a:r>
            <a:endParaRPr sz="1900" b="1"/>
          </a:p>
          <a:p>
            <a:pPr>
              <a:lnSpc>
                <a:spcPct val="0"/>
              </a:lnSpc>
              <a:spcAft>
                <a:spcPct val="60000"/>
              </a:spcAft>
            </a:pPr>
            <a:r>
              <a:rPr sz="1600"/>
              <a:t>Used in binary classification problems (e.g., spam email detection).</a:t>
            </a:r>
            <a:endParaRPr sz="1600"/>
          </a:p>
          <a:p>
            <a:pPr>
              <a:lnSpc>
                <a:spcPct val="110000"/>
              </a:lnSpc>
              <a:spcAft>
                <a:spcPct val="60000"/>
              </a:spcAft>
            </a:pPr>
            <a:r>
              <a:rPr sz="1900" b="1"/>
              <a:t>Advantages:</a:t>
            </a:r>
            <a:endParaRPr sz="1900" b="1"/>
          </a:p>
          <a:p>
            <a:pPr lvl="1">
              <a:lnSpc>
                <a:spcPct val="0"/>
              </a:lnSpc>
              <a:buFont typeface="Arial" panose="020B0604020202020204"/>
              <a:buChar char="•"/>
            </a:pPr>
            <a:r>
              <a:rPr sz="1600"/>
              <a:t>Smooth gradient.</a:t>
            </a:r>
            <a:endParaRPr sz="1600"/>
          </a:p>
          <a:p>
            <a:pPr lvl="1">
              <a:lnSpc>
                <a:spcPct val="110000"/>
              </a:lnSpc>
              <a:buFont typeface="Arial" panose="020B0604020202020204"/>
              <a:buChar char="•"/>
            </a:pPr>
            <a:r>
              <a:rPr sz="1600"/>
              <a:t>Outputs in a specific range (0 to 1).</a:t>
            </a:r>
            <a:endParaRPr sz="1600"/>
          </a:p>
          <a:p>
            <a:pPr lvl="1">
              <a:lnSpc>
                <a:spcPct val="110000"/>
              </a:lnSpc>
              <a:buFont typeface="Arial" panose="020B0604020202020204"/>
              <a:buChar char="•"/>
            </a:pPr>
            <a:r>
              <a:rPr sz="1600"/>
              <a:t>Probabilistic interpretation.</a:t>
            </a:r>
            <a:endParaRPr sz="1600"/>
          </a:p>
          <a:p>
            <a:pPr>
              <a:lnSpc>
                <a:spcPct val="150000"/>
              </a:lnSpc>
              <a:spcAft>
                <a:spcPct val="60000"/>
              </a:spcAft>
            </a:pPr>
            <a:r>
              <a:rPr sz="1900" b="1"/>
              <a:t>Disadvantages:</a:t>
            </a:r>
            <a:endParaRPr sz="1900" b="1"/>
          </a:p>
          <a:p>
            <a:pPr>
              <a:lnSpc>
                <a:spcPct val="0"/>
              </a:lnSpc>
              <a:buFont typeface="Arial" panose="020B0604020202020204"/>
              <a:buChar char="•"/>
            </a:pPr>
            <a:r>
              <a:rPr sz="1600"/>
              <a:t>Vanishing gradient problem.</a:t>
            </a:r>
            <a:r>
              <a:rPr lang="en-US" sz="1600"/>
              <a:t> </a:t>
            </a:r>
            <a:r>
              <a:rPr lang="en-US" altLang="en-US" sz="1600"/>
              <a:t> (“kill” the gradients.)</a:t>
            </a:r>
            <a:endParaRPr lang="en-US" altLang="en-US" sz="1600"/>
          </a:p>
          <a:p>
            <a:pPr>
              <a:lnSpc>
                <a:spcPct val="110000"/>
              </a:lnSpc>
              <a:buFont typeface="Arial" panose="020B0604020202020204"/>
              <a:buChar char="•"/>
            </a:pPr>
            <a:r>
              <a:rPr sz="1600"/>
              <a:t>Computationally expensive due to exponentiation</a:t>
            </a:r>
            <a:r>
              <a:rPr lang="en-US" sz="1600"/>
              <a:t>,W</a:t>
            </a:r>
            <a:r>
              <a:rPr lang="en-US" altLang="en-US" sz="1600"/>
              <a:t>hich can slow down the neural network training process.</a:t>
            </a:r>
            <a:endParaRPr lang="en-US" altLang="en-US" sz="1600"/>
          </a:p>
          <a:p>
            <a:pPr>
              <a:lnSpc>
                <a:spcPct val="110000"/>
              </a:lnSpc>
              <a:spcAft>
                <a:spcPct val="60000"/>
              </a:spcAft>
            </a:pPr>
            <a:r>
              <a:rPr sz="1900" b="1"/>
              <a:t>How to Improve:</a:t>
            </a:r>
            <a:endParaRPr sz="1900" b="1"/>
          </a:p>
          <a:p>
            <a:pPr>
              <a:lnSpc>
                <a:spcPct val="110000"/>
              </a:lnSpc>
              <a:buFont typeface="Arial" panose="020B0604020202020204"/>
              <a:buChar char="•"/>
            </a:pPr>
            <a:r>
              <a:rPr sz="1600"/>
              <a:t>Use alternative activation functions like ReLU for hidden layers.</a:t>
            </a:r>
            <a:endParaRPr sz="1600"/>
          </a:p>
          <a:p>
            <a:pPr>
              <a:lnSpc>
                <a:spcPct val="110000"/>
              </a:lnSpc>
              <a:spcAft>
                <a:spcPct val="60000"/>
              </a:spcAft>
            </a:pPr>
            <a:r>
              <a:rPr sz="1900" b="1"/>
              <a:t>Where to Use:</a:t>
            </a:r>
            <a:endParaRPr sz="1900" b="1"/>
          </a:p>
          <a:p>
            <a:pPr>
              <a:lnSpc>
                <a:spcPct val="110000"/>
              </a:lnSpc>
              <a:buFont typeface="Arial" panose="020B0604020202020204"/>
              <a:buChar char="•"/>
            </a:pPr>
            <a:r>
              <a:rPr sz="1600"/>
              <a:t>Binary classification tasks.</a:t>
            </a:r>
            <a:endParaRPr sz="1600"/>
          </a:p>
          <a:p>
            <a:pPr>
              <a:lnSpc>
                <a:spcPct val="110000"/>
              </a:lnSpc>
              <a:buFont typeface="Arial" panose="020B0604020202020204"/>
              <a:buChar char="•"/>
            </a:pPr>
            <a:r>
              <a:rPr sz="1600"/>
              <a:t>Output layers requiring probabilities.</a:t>
            </a:r>
            <a:endParaRPr sz="1600"/>
          </a:p>
          <a:p>
            <a:pPr>
              <a:lnSpc>
                <a:spcPct val="110000"/>
              </a:lnSpc>
              <a:spcAft>
                <a:spcPct val="60000"/>
              </a:spcAft>
            </a:pPr>
            <a:r>
              <a:rPr sz="1900" b="1"/>
              <a:t>How to Use:</a:t>
            </a:r>
            <a:endParaRPr sz="1900" b="1"/>
          </a:p>
          <a:p>
            <a:pPr>
              <a:lnSpc>
                <a:spcPct val="110000"/>
              </a:lnSpc>
            </a:pPr>
            <a:r>
              <a:rPr sz="1600"/>
              <a:t>In a neural network framework like TensorFlow:</a:t>
            </a:r>
            <a:endParaRPr sz="1600"/>
          </a:p>
          <a:p>
            <a:pPr lvl="1">
              <a:lnSpc>
                <a:spcPct val="110000"/>
              </a:lnSpc>
            </a:pPr>
            <a:r>
              <a:rPr lang="en-US" altLang="en-US" sz="1600">
                <a:highlight>
                  <a:srgbClr val="FFFF00"/>
                </a:highlight>
              </a:rPr>
              <a:t>import tensorflow as tf</a:t>
            </a:r>
            <a:endParaRPr lang="en-US" altLang="en-US" sz="1600">
              <a:highlight>
                <a:srgbClr val="FFFF00"/>
              </a:highlight>
            </a:endParaRPr>
          </a:p>
          <a:p>
            <a:pPr lvl="1">
              <a:lnSpc>
                <a:spcPct val="110000"/>
              </a:lnSpc>
            </a:pPr>
            <a:r>
              <a:rPr lang="en-US" altLang="en-US" sz="1600">
                <a:highlight>
                  <a:srgbClr val="FFFF00"/>
                </a:highlight>
              </a:rPr>
              <a:t>layer = tf.keras.layers.Dense(1, activation='sigmoid')</a:t>
            </a:r>
            <a:endParaRPr lang="en-US" altLang="en-US" sz="1600">
              <a:highlight>
                <a:srgbClr val="FFFF00"/>
              </a:highlight>
            </a:endParaRPr>
          </a:p>
        </p:txBody>
      </p:sp>
      <p:sp>
        <p:nvSpPr>
          <p:cNvPr id="5" name="Text Box 4"/>
          <p:cNvSpPr txBox="1"/>
          <p:nvPr/>
        </p:nvSpPr>
        <p:spPr>
          <a:xfrm>
            <a:off x="440690" y="2135505"/>
            <a:ext cx="5080000" cy="1568450"/>
          </a:xfrm>
          <a:prstGeom prst="rect">
            <a:avLst/>
          </a:prstGeom>
        </p:spPr>
        <p:txBody>
          <a:bodyPr>
            <a:spAutoFit/>
          </a:bodyPr>
          <a:p>
            <a:pPr marL="0" indent="0"/>
            <a:r>
              <a:rPr sz="1600" b="0" i="0">
                <a:solidFill>
                  <a:srgbClr val="242424"/>
                </a:solidFill>
                <a:latin typeface="Arial" panose="020B0604020202020204" pitchFamily="34" charset="0"/>
                <a:ea typeface="source-serif-pro"/>
                <a:cs typeface="Arial" panose="020B0604020202020204" pitchFamily="34" charset="0"/>
              </a:rPr>
              <a:t> </a:t>
            </a:r>
            <a:r>
              <a:rPr lang="en-US" sz="1600" b="0" i="0">
                <a:solidFill>
                  <a:srgbClr val="242424"/>
                </a:solidFill>
                <a:latin typeface="Arial" panose="020B0604020202020204" pitchFamily="34" charset="0"/>
                <a:ea typeface="source-serif-pro"/>
                <a:cs typeface="Arial" panose="020B0604020202020204" pitchFamily="34" charset="0"/>
              </a:rPr>
              <a:t>It </a:t>
            </a:r>
            <a:r>
              <a:rPr sz="1600" b="0" i="0">
                <a:solidFill>
                  <a:srgbClr val="242424"/>
                </a:solidFill>
                <a:latin typeface="Arial" panose="020B0604020202020204" pitchFamily="34" charset="0"/>
                <a:ea typeface="source-serif-pro"/>
                <a:cs typeface="Arial" panose="020B0604020202020204" pitchFamily="34" charset="0"/>
              </a:rPr>
              <a:t>is differentiable but </a:t>
            </a:r>
            <a:r>
              <a:rPr sz="1600" b="1" i="1">
                <a:solidFill>
                  <a:srgbClr val="242424"/>
                </a:solidFill>
                <a:latin typeface="Arial" panose="020B0604020202020204" pitchFamily="34" charset="0"/>
                <a:ea typeface="source-serif-pro"/>
                <a:cs typeface="Arial" panose="020B0604020202020204" pitchFamily="34" charset="0"/>
              </a:rPr>
              <a:t>saturates quickly </a:t>
            </a:r>
            <a:r>
              <a:rPr sz="1600" b="0" i="0">
                <a:solidFill>
                  <a:srgbClr val="242424"/>
                </a:solidFill>
                <a:latin typeface="Arial" panose="020B0604020202020204" pitchFamily="34" charset="0"/>
                <a:ea typeface="source-serif-pro"/>
                <a:cs typeface="Arial" panose="020B0604020202020204" pitchFamily="34" charset="0"/>
              </a:rPr>
              <a:t>because of the boundedness leading to a</a:t>
            </a:r>
            <a:r>
              <a:rPr sz="1600" b="1" i="0">
                <a:solidFill>
                  <a:srgbClr val="242424"/>
                </a:solidFill>
                <a:latin typeface="Arial" panose="020B0604020202020204" pitchFamily="34" charset="0"/>
                <a:ea typeface="source-serif-pro"/>
                <a:cs typeface="Arial" panose="020B0604020202020204" pitchFamily="34" charset="0"/>
              </a:rPr>
              <a:t> </a:t>
            </a:r>
            <a:r>
              <a:rPr sz="1600" b="1" i="1">
                <a:solidFill>
                  <a:srgbClr val="242424"/>
                </a:solidFill>
                <a:latin typeface="Arial" panose="020B0604020202020204" pitchFamily="34" charset="0"/>
                <a:ea typeface="source-serif-pro"/>
                <a:cs typeface="Arial" panose="020B0604020202020204" pitchFamily="34" charset="0"/>
              </a:rPr>
              <a:t>vanishing gradient</a:t>
            </a:r>
            <a:r>
              <a:rPr sz="1600" b="1" i="0">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when used in a deep neural network. Exponential computation is </a:t>
            </a:r>
            <a:r>
              <a:rPr sz="1600" b="1" i="1">
                <a:solidFill>
                  <a:srgbClr val="242424"/>
                </a:solidFill>
                <a:latin typeface="Arial" panose="020B0604020202020204" pitchFamily="34" charset="0"/>
                <a:ea typeface="source-serif-pro"/>
                <a:cs typeface="Arial" panose="020B0604020202020204" pitchFamily="34" charset="0"/>
              </a:rPr>
              <a:t>costly</a:t>
            </a:r>
            <a:r>
              <a:rPr sz="1600" b="0" i="0">
                <a:solidFill>
                  <a:srgbClr val="242424"/>
                </a:solidFill>
                <a:latin typeface="Arial" panose="020B0604020202020204" pitchFamily="34" charset="0"/>
                <a:ea typeface="source-serif-pro"/>
                <a:cs typeface="Arial" panose="020B0604020202020204" pitchFamily="34" charset="0"/>
              </a:rPr>
              <a:t> which compounds when you have to train a model with hundreds of layers and neurons.</a:t>
            </a:r>
            <a:endParaRPr sz="1600" b="0" i="0">
              <a:solidFill>
                <a:srgbClr val="242424"/>
              </a:solidFill>
              <a:latin typeface="Arial" panose="020B0604020202020204" pitchFamily="34" charset="0"/>
              <a:ea typeface="source-serif-pro"/>
              <a:cs typeface="Arial" panose="020B0604020202020204" pitchFamily="34" charset="0"/>
            </a:endParaRPr>
          </a:p>
        </p:txBody>
      </p:sp>
      <p:sp>
        <p:nvSpPr>
          <p:cNvPr id="6" name="Text Box 5"/>
          <p:cNvSpPr txBox="1"/>
          <p:nvPr/>
        </p:nvSpPr>
        <p:spPr>
          <a:xfrm>
            <a:off x="5123180" y="6582410"/>
            <a:ext cx="7412990" cy="275590"/>
          </a:xfrm>
          <a:prstGeom prst="rect">
            <a:avLst/>
          </a:prstGeom>
          <a:noFill/>
        </p:spPr>
        <p:txBody>
          <a:bodyPr wrap="square" rtlCol="0" anchor="t">
            <a:spAutoFit/>
          </a:bodyPr>
          <a:p>
            <a:r>
              <a:rPr lang="en-US" altLang="en-US" sz="1200">
                <a:solidFill>
                  <a:schemeClr val="accent1"/>
                </a:solidFill>
              </a:rPr>
              <a:t>https://medium.com/towards-data-science/fantastic-activation-functions-and-when-to-use-them-481fe2bb2bde</a:t>
            </a:r>
            <a:endParaRPr lang="en-US" altLang="en-US" sz="1200">
              <a:solidFill>
                <a:schemeClr val="accent1"/>
              </a:solidFill>
            </a:endParaRPr>
          </a:p>
        </p:txBody>
      </p:sp>
      <p:pic>
        <p:nvPicPr>
          <p:cNvPr id="8" name="Picture 7" descr="sigmoid"/>
          <p:cNvPicPr>
            <a:picLocks noChangeAspect="1"/>
          </p:cNvPicPr>
          <p:nvPr/>
        </p:nvPicPr>
        <p:blipFill>
          <a:blip r:embed="rId2"/>
          <a:stretch>
            <a:fillRect/>
          </a:stretch>
        </p:blipFill>
        <p:spPr>
          <a:xfrm>
            <a:off x="1002030" y="3703955"/>
            <a:ext cx="4121150" cy="310451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5465" y="270828"/>
            <a:ext cx="5080000" cy="398780"/>
          </a:xfrm>
          <a:prstGeom prst="rect">
            <a:avLst/>
          </a:prstGeom>
        </p:spPr>
        <p:txBody>
          <a:bodyPr>
            <a:spAutoFit/>
          </a:bodyPr>
          <a:p>
            <a:pPr marL="0" indent="0"/>
            <a:r>
              <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rPr>
              <a:t> limitations of sigmoid </a:t>
            </a:r>
            <a:endPar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endParaRPr>
          </a:p>
        </p:txBody>
      </p:sp>
      <p:sp>
        <p:nvSpPr>
          <p:cNvPr id="3" name="Text Box 2"/>
          <p:cNvSpPr txBox="1"/>
          <p:nvPr/>
        </p:nvSpPr>
        <p:spPr>
          <a:xfrm>
            <a:off x="816610" y="753427"/>
            <a:ext cx="5080000" cy="583565"/>
          </a:xfrm>
          <a:prstGeom prst="rect">
            <a:avLst/>
          </a:prstGeom>
        </p:spPr>
        <p:txBody>
          <a:bodyPr>
            <a:spAutoFit/>
          </a:bodyPr>
          <a:p>
            <a:pPr marL="0" indent="0"/>
            <a:r>
              <a:rPr sz="1600" b="0" i="0">
                <a:solidFill>
                  <a:srgbClr val="1C1C1C"/>
                </a:solidFill>
                <a:latin typeface="STK Bureau Sans Book"/>
                <a:ea typeface="STK Bureau Sans Book"/>
              </a:rPr>
              <a:t>The derivative of the function is f'(x) = sigmoid(x)*(1-sigmoid(x)). </a:t>
            </a:r>
            <a:endParaRPr sz="1600" b="0" i="0">
              <a:solidFill>
                <a:srgbClr val="1C1C1C"/>
              </a:solidFill>
              <a:latin typeface="STK Bureau Sans Book"/>
              <a:ea typeface="STK Bureau Sans Book"/>
            </a:endParaRPr>
          </a:p>
        </p:txBody>
      </p:sp>
      <p:pic>
        <p:nvPicPr>
          <p:cNvPr id="4" name="Picture 3"/>
          <p:cNvPicPr/>
          <p:nvPr/>
        </p:nvPicPr>
        <p:blipFill>
          <a:blip r:embed="rId1"/>
          <a:stretch>
            <a:fillRect/>
          </a:stretch>
        </p:blipFill>
        <p:spPr>
          <a:xfrm>
            <a:off x="5791835" y="635"/>
            <a:ext cx="6052820" cy="4857115"/>
          </a:xfrm>
          <a:prstGeom prst="rect">
            <a:avLst/>
          </a:prstGeom>
        </p:spPr>
      </p:pic>
      <p:sp>
        <p:nvSpPr>
          <p:cNvPr id="5" name="Text Box 4"/>
          <p:cNvSpPr txBox="1"/>
          <p:nvPr/>
        </p:nvSpPr>
        <p:spPr>
          <a:xfrm>
            <a:off x="545465" y="1659890"/>
            <a:ext cx="5810885" cy="3291840"/>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As we can see from the above Figure, the gradient values are only significant for range -3 to 3, and the graph gets much flatter in other regions.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implies that for values greater than 3 or less than -3, the function will have very small gradients. As the gradient value approaches zero, the network ceases to learn and suffers from the </a:t>
            </a:r>
            <a:r>
              <a:rPr sz="1600" b="0" i="0">
                <a:latin typeface="Arial" panose="020B0604020202020204" pitchFamily="34" charset="0"/>
                <a:ea typeface="var(--framer-blockquote-font-family-italic"/>
                <a:cs typeface="Arial" panose="020B0604020202020204" pitchFamily="34" charset="0"/>
              </a:rPr>
              <a:t>Vanishing gradient</a:t>
            </a:r>
            <a:r>
              <a:rPr sz="1600" b="0" i="0">
                <a:latin typeface="Arial" panose="020B0604020202020204" pitchFamily="34" charset="0"/>
                <a:ea typeface="var(--framer-blockquote-font-family"/>
                <a:cs typeface="Arial" panose="020B0604020202020204" pitchFamily="34" charset="0"/>
              </a:rPr>
              <a:t> problem.</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output of the logistic function is not symmetric around zero. So the output of all the neurons will be of the same sign. This makes the </a:t>
            </a:r>
            <a:r>
              <a:rPr sz="1600" b="0" i="0">
                <a:solidFill>
                  <a:srgbClr val="000000"/>
                </a:solidFill>
                <a:latin typeface="Arial" panose="020B0604020202020204" pitchFamily="34" charset="0"/>
                <a:ea typeface="var(--framer-blockquote-font-family"/>
                <a:cs typeface="Arial" panose="020B0604020202020204" pitchFamily="34" charset="0"/>
                <a:hlinkClick r:id="rId2"/>
              </a:rPr>
              <a:t>training of the neural network</a:t>
            </a:r>
            <a:r>
              <a:rPr sz="1600" b="0" i="0">
                <a:solidFill>
                  <a:srgbClr val="000000"/>
                </a:solidFill>
                <a:latin typeface="Arial" panose="020B0604020202020204" pitchFamily="34" charset="0"/>
                <a:ea typeface="var(--framer-blockquote-font-family"/>
                <a:cs typeface="Arial" panose="020B0604020202020204" pitchFamily="34" charset="0"/>
              </a:rPr>
              <a:t> more difficult and unstable.</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6" name="Text Box 5"/>
          <p:cNvSpPr txBox="1"/>
          <p:nvPr/>
        </p:nvSpPr>
        <p:spPr>
          <a:xfrm>
            <a:off x="6764655" y="5201602"/>
            <a:ext cx="5080000" cy="583565"/>
          </a:xfrm>
          <a:prstGeom prst="rect">
            <a:avLst/>
          </a:prstGeom>
        </p:spPr>
        <p:txBody>
          <a:bodyPr>
            <a:spAutoFit/>
          </a:bodyPr>
          <a:p>
            <a:pPr marL="0" indent="0"/>
            <a:r>
              <a:rPr sz="1600" b="0" i="0">
                <a:solidFill>
                  <a:srgbClr val="05192D"/>
                </a:solidFill>
                <a:latin typeface="Studio-Feixen-Sans"/>
                <a:ea typeface="Studio-Feixen-Sans"/>
              </a:rPr>
              <a:t>the gradient is strongest when the unit's output is near 0.5,</a:t>
            </a:r>
            <a:endParaRPr sz="1600" b="0" i="0">
              <a:solidFill>
                <a:srgbClr val="05192D"/>
              </a:solidFill>
              <a:latin typeface="Studio-Feixen-Sans"/>
              <a:ea typeface="Studio-Feixen-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1475" y="95250"/>
            <a:ext cx="6096000" cy="565150"/>
          </a:xfrm>
          <a:prstGeom prst="rect">
            <a:avLst/>
          </a:prstGeom>
          <a:noFill/>
        </p:spPr>
        <p:txBody>
          <a:bodyPr wrap="square" rtlCol="0" anchor="t">
            <a:spAutoFit/>
          </a:bodyPr>
          <a:p>
            <a:pPr indent="0">
              <a:lnSpc>
                <a:spcPct val="110000"/>
              </a:lnSpc>
              <a:buFont typeface="Arial" panose="020B0604020202020204"/>
              <a:buNone/>
            </a:pPr>
            <a:r>
              <a:rPr sz="2800" b="1">
                <a:solidFill>
                  <a:srgbClr val="FF0000"/>
                </a:solidFill>
                <a:effectLst>
                  <a:outerShdw blurRad="38100" dist="38100" dir="2700000" algn="tl">
                    <a:srgbClr val="000000">
                      <a:alpha val="43137"/>
                    </a:srgbClr>
                  </a:outerShdw>
                </a:effectLst>
                <a:sym typeface="+mn-ea"/>
              </a:rPr>
              <a:t>Vanishing gradient problem.</a:t>
            </a:r>
            <a:endParaRPr lang="en-US" sz="28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545465" y="6207125"/>
            <a:ext cx="6096000" cy="368300"/>
          </a:xfrm>
          <a:prstGeom prst="rect">
            <a:avLst/>
          </a:prstGeom>
          <a:noFill/>
        </p:spPr>
        <p:txBody>
          <a:bodyPr wrap="square" rtlCol="0" anchor="t">
            <a:spAutoFit/>
          </a:bodyPr>
          <a:p>
            <a:r>
              <a:rPr lang="en-US" altLang="en-US"/>
              <a:t>https://www.engati.com/glossary/vanishing-gradient-problem</a:t>
            </a:r>
            <a:endParaRPr lang="en-US"/>
          </a:p>
        </p:txBody>
      </p:sp>
      <p:pic>
        <p:nvPicPr>
          <p:cNvPr id="8" name="Picture 7"/>
          <p:cNvPicPr/>
          <p:nvPr/>
        </p:nvPicPr>
        <p:blipFill>
          <a:blip r:embed="rId1"/>
          <a:srcRect l="49114"/>
          <a:stretch>
            <a:fillRect/>
          </a:stretch>
        </p:blipFill>
        <p:spPr>
          <a:xfrm>
            <a:off x="8212455" y="3329305"/>
            <a:ext cx="3979545" cy="3528695"/>
          </a:xfrm>
          <a:prstGeom prst="rect">
            <a:avLst/>
          </a:prstGeom>
        </p:spPr>
      </p:pic>
      <p:sp>
        <p:nvSpPr>
          <p:cNvPr id="10" name="Text Box 9"/>
          <p:cNvSpPr txBox="1"/>
          <p:nvPr/>
        </p:nvSpPr>
        <p:spPr>
          <a:xfrm>
            <a:off x="545465" y="660400"/>
            <a:ext cx="8598535" cy="4152900"/>
          </a:xfrm>
          <a:prstGeom prst="rect">
            <a:avLst/>
          </a:prstGeom>
          <a:noFill/>
        </p:spPr>
        <p:txBody>
          <a:bodyPr wrap="square" rtlCol="0" anchor="t">
            <a:spAutoFit/>
          </a:bodyPr>
          <a:p>
            <a:pPr>
              <a:spcAft>
                <a:spcPct val="60000"/>
              </a:spcAft>
            </a:pPr>
            <a:r>
              <a:rPr sz="2200" b="1">
                <a:sym typeface="+mn-ea"/>
              </a:rPr>
              <a:t>Vanishing Gradient Problem: Explained</a:t>
            </a:r>
            <a:endParaRPr sz="2200" b="1"/>
          </a:p>
          <a:p>
            <a:pPr>
              <a:spcAft>
                <a:spcPct val="60000"/>
              </a:spcAft>
            </a:pPr>
            <a:r>
              <a:rPr sz="1900" b="1">
                <a:sym typeface="+mn-ea"/>
              </a:rPr>
              <a:t>1. What is the Vanishing Gradient Problem?</a:t>
            </a:r>
            <a:endParaRPr sz="1900" b="1"/>
          </a:p>
          <a:p>
            <a:pPr>
              <a:buFont typeface="Arial" panose="020B0604020202020204"/>
              <a:buChar char="•"/>
            </a:pPr>
            <a:r>
              <a:rPr sz="1600">
                <a:sym typeface="+mn-ea"/>
              </a:rPr>
              <a:t>In deep neural networks, the gradients become too small as they are backpropagated from the output layer to the earlier layers.</a:t>
            </a:r>
            <a:endParaRPr sz="1600"/>
          </a:p>
          <a:p>
            <a:pPr>
              <a:buFont typeface="Arial" panose="020B0604020202020204"/>
              <a:buChar char="•"/>
            </a:pPr>
            <a:r>
              <a:rPr sz="1600">
                <a:sym typeface="+mn-ea"/>
              </a:rPr>
              <a:t>When gradients approach zero, the early layers stop learning because their weights do not update significantly.</a:t>
            </a:r>
            <a:endParaRPr sz="1600"/>
          </a:p>
          <a:p>
            <a:pPr>
              <a:buFont typeface="Arial" panose="020B0604020202020204"/>
              <a:buChar char="•"/>
            </a:pPr>
            <a:r>
              <a:rPr sz="1600">
                <a:sym typeface="+mn-ea"/>
              </a:rPr>
              <a:t>This slows down training or makes deep networks completely ineffective.</a:t>
            </a:r>
            <a:endParaRPr sz="1600"/>
          </a:p>
          <a:p>
            <a:pPr>
              <a:spcAft>
                <a:spcPct val="60000"/>
              </a:spcAft>
            </a:pPr>
            <a:r>
              <a:rPr sz="1900" b="1">
                <a:sym typeface="+mn-ea"/>
              </a:rPr>
              <a:t>2. Why Does the Vanishing Gradient Problem Happen?</a:t>
            </a:r>
            <a:endParaRPr sz="1900" b="1"/>
          </a:p>
          <a:p>
            <a:r>
              <a:rPr sz="1600">
                <a:sym typeface="+mn-ea"/>
              </a:rPr>
              <a:t>🔴 Saturating Activation Functions (Sigmoid, Tanh) → Their gradients are very small for extreme inputs, leading to almost zero weight updates.</a:t>
            </a:r>
            <a:endParaRPr sz="1600"/>
          </a:p>
          <a:p>
            <a:r>
              <a:rPr sz="1600">
                <a:sym typeface="+mn-ea"/>
              </a:rPr>
              <a:t> 🔴 Deep Networks → In very deep models, gradients shrink layer by layer during backpropagation.</a:t>
            </a:r>
            <a:endParaRPr sz="1600"/>
          </a:p>
          <a:p>
            <a:r>
              <a:rPr sz="1600">
                <a:sym typeface="+mn-ea"/>
              </a:rPr>
              <a:t> 🔴 Poor Weight Initialization → If weights are too small, they push activations into the saturation region, worsening the problem.</a:t>
            </a:r>
            <a:endParaRPr lang="en-US" sz="1600">
              <a:sym typeface="+mn-ea"/>
            </a:endParaRPr>
          </a:p>
        </p:txBody>
      </p:sp>
      <p:sp>
        <p:nvSpPr>
          <p:cNvPr id="4" name="Text Box 3"/>
          <p:cNvSpPr txBox="1"/>
          <p:nvPr/>
        </p:nvSpPr>
        <p:spPr>
          <a:xfrm>
            <a:off x="371475" y="4916805"/>
            <a:ext cx="7840345" cy="1076325"/>
          </a:xfrm>
          <a:prstGeom prst="rect">
            <a:avLst/>
          </a:prstGeom>
        </p:spPr>
        <p:txBody>
          <a:bodyPr wrap="square">
            <a:spAutoFit/>
          </a:bodyPr>
          <a:p>
            <a:pPr marL="0" indent="0"/>
            <a:r>
              <a:rPr sz="1600" b="0" i="0">
                <a:solidFill>
                  <a:srgbClr val="05192D"/>
                </a:solidFill>
                <a:latin typeface="Studio-Feixen-Sans"/>
                <a:ea typeface="Studio-Feixen-Sans"/>
              </a:rPr>
              <a:t>The main use case of the sigmoid function is as the activation for the output layer of binary classification models</a:t>
            </a:r>
            <a:r>
              <a:rPr lang="en-US" sz="1600" b="0" i="0">
                <a:solidFill>
                  <a:srgbClr val="05192D"/>
                </a:solidFill>
                <a:latin typeface="Studio-Feixen-Sans"/>
                <a:ea typeface="Studio-Feixen-Sans"/>
              </a:rPr>
              <a:t>.</a:t>
            </a:r>
            <a:endParaRPr lang="en-US" sz="1600" b="0" i="0">
              <a:solidFill>
                <a:srgbClr val="05192D"/>
              </a:solidFill>
              <a:latin typeface="Studio-Feixen-Sans"/>
              <a:ea typeface="Studio-Feixen-Sans"/>
            </a:endParaRPr>
          </a:p>
          <a:p>
            <a:pPr marL="0" indent="0"/>
            <a:endParaRPr lang="en-US" sz="1600" b="0" i="0">
              <a:solidFill>
                <a:srgbClr val="05192D"/>
              </a:solidFill>
              <a:latin typeface="Studio-Feixen-Sans"/>
              <a:ea typeface="Studio-Feixen-Sans"/>
            </a:endParaRPr>
          </a:p>
          <a:p>
            <a:pPr marL="0" indent="0"/>
            <a:r>
              <a:rPr lang="en-US" sz="1600" b="0" i="0">
                <a:solidFill>
                  <a:srgbClr val="05192D"/>
                </a:solidFill>
                <a:latin typeface="Studio-Feixen-Sans"/>
                <a:ea typeface="Studio-Feixen-Sans"/>
              </a:rPr>
              <a:t>that why not use in Hidden layers</a:t>
            </a:r>
            <a:endParaRPr lang="en-US" sz="1600" b="0" i="0">
              <a:solidFill>
                <a:srgbClr val="05192D"/>
              </a:solidFill>
              <a:latin typeface="Studio-Feixen-Sans"/>
              <a:ea typeface="Studio-Feixen-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77520" y="211455"/>
            <a:ext cx="10485120" cy="5463540"/>
          </a:xfrm>
          <a:prstGeom prst="rect">
            <a:avLst/>
          </a:prstGeom>
          <a:noFill/>
        </p:spPr>
        <p:txBody>
          <a:bodyPr wrap="square" rtlCol="0" anchor="t">
            <a:spAutoFit/>
          </a:bodyPr>
          <a:p>
            <a:pPr>
              <a:spcAft>
                <a:spcPct val="60000"/>
              </a:spcAft>
            </a:pPr>
            <a:r>
              <a:rPr sz="1900" b="1">
                <a:sym typeface="+mn-ea"/>
              </a:rPr>
              <a:t>3. Consequences of Vanishing Gradients</a:t>
            </a:r>
            <a:endParaRPr sz="1900" b="1"/>
          </a:p>
          <a:p>
            <a:r>
              <a:rPr sz="1600">
                <a:sym typeface="+mn-ea"/>
              </a:rPr>
              <a:t>❌ Early layers stop learning, making training inefficient.</a:t>
            </a:r>
            <a:endParaRPr sz="1600"/>
          </a:p>
          <a:p>
            <a:r>
              <a:rPr sz="1600">
                <a:sym typeface="+mn-ea"/>
              </a:rPr>
              <a:t> ❌ The network fails to capture low-level features (important for image/text tasks).</a:t>
            </a:r>
            <a:endParaRPr sz="1600"/>
          </a:p>
          <a:p>
            <a:r>
              <a:rPr sz="1600">
                <a:sym typeface="+mn-ea"/>
              </a:rPr>
              <a:t> ❌ Deep networks struggle to converge to optimal solutions.</a:t>
            </a:r>
            <a:endParaRPr sz="1600"/>
          </a:p>
          <a:p>
            <a:pPr>
              <a:spcAft>
                <a:spcPct val="60000"/>
              </a:spcAft>
            </a:pPr>
            <a:r>
              <a:rPr sz="2200" b="1">
                <a:sym typeface="+mn-ea"/>
              </a:rPr>
              <a:t>4. How to Overcome the Vanishing Gradient Problem?</a:t>
            </a:r>
            <a:endParaRPr sz="2200" b="1"/>
          </a:p>
          <a:p>
            <a:r>
              <a:rPr sz="1600">
                <a:sym typeface="+mn-ea"/>
              </a:rPr>
              <a:t>✅ Use ReLU-based Activations → ReLU, Leaky ReLU, PReLU, and Swish avoid saturation and maintain strong gradients.</a:t>
            </a:r>
            <a:endParaRPr sz="1600"/>
          </a:p>
          <a:p>
            <a:r>
              <a:rPr sz="1600">
                <a:sym typeface="+mn-ea"/>
              </a:rPr>
              <a:t> ✅ Apply Batch Normalization → Keeps activations in an optimal range, preventing saturation.</a:t>
            </a:r>
            <a:endParaRPr sz="1600"/>
          </a:p>
          <a:p>
            <a:r>
              <a:rPr sz="1600">
                <a:sym typeface="+mn-ea"/>
              </a:rPr>
              <a:t> ✅ Use Better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Use Residual Networks (ResNet) → Introduce skip connections, allowing gradients to bypass deep layers.</a:t>
            </a:r>
            <a:endParaRPr sz="1600"/>
          </a:p>
          <a:p>
            <a:r>
              <a:rPr sz="1600">
                <a:sym typeface="+mn-ea"/>
              </a:rPr>
              <a:t> ✅ Gradient Clipping → Limit the size of gradients to prevent them from shrinking too much.</a:t>
            </a:r>
            <a:endParaRPr sz="1600"/>
          </a:p>
          <a:p>
            <a:pPr>
              <a:spcAft>
                <a:spcPct val="60000"/>
              </a:spcAft>
            </a:pPr>
            <a:r>
              <a:rPr sz="2200" b="1">
                <a:sym typeface="+mn-ea"/>
              </a:rPr>
              <a:t>5. Real-World Example: How ResNets Solve Vanishing Gradients</a:t>
            </a:r>
            <a:endParaRPr sz="2200" b="1"/>
          </a:p>
          <a:p>
            <a:r>
              <a:rPr sz="1600">
                <a:sym typeface="+mn-ea"/>
              </a:rPr>
              <a:t>In very deep networks (e.g., ResNet-50, ResNet-101):</a:t>
            </a:r>
            <a:endParaRPr sz="1600"/>
          </a:p>
          <a:p>
            <a:r>
              <a:rPr sz="1600">
                <a:sym typeface="+mn-ea"/>
              </a:rPr>
              <a:t> ✔ Instead of just stacking layers, skip connections (shortcuts) are added.</a:t>
            </a:r>
            <a:endParaRPr sz="1600"/>
          </a:p>
          <a:p>
            <a:r>
              <a:rPr sz="1600">
                <a:sym typeface="+mn-ea"/>
              </a:rPr>
              <a:t> ✔ These allow gradients to flow directly to earlier layers.</a:t>
            </a:r>
            <a:endParaRPr sz="1600"/>
          </a:p>
          <a:p>
            <a:r>
              <a:rPr sz="1600">
                <a:sym typeface="+mn-ea"/>
              </a:rPr>
              <a:t> ✔ This prevents vanishing gradients and makes training deep networks feasible.</a:t>
            </a:r>
            <a:endParaRPr sz="1600"/>
          </a:p>
          <a:p>
            <a:r>
              <a:rPr sz="1600">
                <a:sym typeface="+mn-ea"/>
              </a:rPr>
              <a:t>Would you like a code example demonstrating this issue and its solution? 🚀</a:t>
            </a:r>
            <a:endParaRPr lang="en-US" sz="160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tretch>
            <a:fillRect/>
          </a:stretch>
        </p:blipFill>
        <p:spPr>
          <a:xfrm>
            <a:off x="250825" y="-20320"/>
            <a:ext cx="6861810" cy="3570605"/>
          </a:xfrm>
          <a:prstGeom prst="rect">
            <a:avLst/>
          </a:prstGeom>
        </p:spPr>
      </p:pic>
      <p:sp>
        <p:nvSpPr>
          <p:cNvPr id="3" name="Text Box 2"/>
          <p:cNvSpPr txBox="1"/>
          <p:nvPr/>
        </p:nvSpPr>
        <p:spPr>
          <a:xfrm>
            <a:off x="785495" y="3429000"/>
            <a:ext cx="10701020" cy="316801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Exploding Gradient Problem: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the Exploding Gradient Problem?</a:t>
            </a:r>
            <a:endParaRPr sz="1900" b="1"/>
          </a:p>
          <a:p>
            <a:pPr>
              <a:buFont typeface="Arial" panose="020B0604020202020204"/>
              <a:buChar char="•"/>
            </a:pPr>
            <a:r>
              <a:rPr sz="1600">
                <a:sym typeface="+mn-ea"/>
              </a:rPr>
              <a:t>In deep neural networks, gradients become too large as they backpropagate, causing unstable weight updates.</a:t>
            </a:r>
            <a:endParaRPr sz="1600"/>
          </a:p>
          <a:p>
            <a:pPr>
              <a:buFont typeface="Arial" panose="020B0604020202020204"/>
              <a:buChar char="•"/>
            </a:pPr>
            <a:r>
              <a:rPr sz="1600">
                <a:sym typeface="+mn-ea"/>
              </a:rPr>
              <a:t>This makes the model unable to converge, resulting in overflowing values (NaN or Inf) in computations.</a:t>
            </a:r>
            <a:endParaRPr sz="1600"/>
          </a:p>
          <a:p>
            <a:pPr>
              <a:spcAft>
                <a:spcPct val="60000"/>
              </a:spcAft>
            </a:pPr>
            <a:r>
              <a:rPr sz="1900" b="1">
                <a:sym typeface="+mn-ea"/>
              </a:rPr>
              <a:t>2. Why Does the Exploding Gradient Problem Happen?</a:t>
            </a:r>
            <a:endParaRPr sz="1900" b="1"/>
          </a:p>
          <a:p>
            <a:r>
              <a:rPr sz="1600">
                <a:sym typeface="+mn-ea"/>
              </a:rPr>
              <a:t>🔴 Deep Networks → In very deep models, if weight updates are too large, they increase exponentially layer by layer.</a:t>
            </a:r>
            <a:endParaRPr sz="1600"/>
          </a:p>
          <a:p>
            <a:r>
              <a:rPr sz="1600">
                <a:sym typeface="+mn-ea"/>
              </a:rPr>
              <a:t> 🔴 High Learning Rates → Large updates amplify the problem, making the network unstable.</a:t>
            </a:r>
            <a:endParaRPr sz="1600"/>
          </a:p>
          <a:p>
            <a:r>
              <a:rPr sz="1600">
                <a:sym typeface="+mn-ea"/>
              </a:rPr>
              <a:t> 🔴 Improper Weight Initialization → If weights are initialized too large, they can grow uncontrollably.</a:t>
            </a:r>
            <a:endParaRPr sz="1600"/>
          </a:p>
          <a:p>
            <a:r>
              <a:rPr sz="1600">
                <a:sym typeface="+mn-ea"/>
              </a:rPr>
              <a:t> 🔴 Lack of Regularization → Without constraints, gradients can explode during training.</a:t>
            </a:r>
            <a:endParaRPr lang="en-US" sz="160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4690" y="222885"/>
            <a:ext cx="9488170" cy="5217160"/>
          </a:xfrm>
          <a:prstGeom prst="rect">
            <a:avLst/>
          </a:prstGeom>
          <a:noFill/>
        </p:spPr>
        <p:txBody>
          <a:bodyPr wrap="square" rtlCol="0" anchor="t">
            <a:spAutoFit/>
          </a:bodyPr>
          <a:p>
            <a:pPr>
              <a:spcAft>
                <a:spcPct val="60000"/>
              </a:spcAft>
            </a:pPr>
            <a:r>
              <a:rPr sz="1900" b="1">
                <a:sym typeface="+mn-ea"/>
              </a:rPr>
              <a:t>3. Consequences of Exploding Gradients</a:t>
            </a:r>
            <a:endParaRPr sz="1900" b="1"/>
          </a:p>
          <a:p>
            <a:r>
              <a:rPr sz="1600">
                <a:sym typeface="+mn-ea"/>
              </a:rPr>
              <a:t>❌ Loss function diverges → Model fails to learn.</a:t>
            </a:r>
            <a:endParaRPr sz="1600"/>
          </a:p>
          <a:p>
            <a:r>
              <a:rPr sz="1600">
                <a:sym typeface="+mn-ea"/>
              </a:rPr>
              <a:t> ❌ Weights oscillate wildly → Training never stabilizes.</a:t>
            </a:r>
            <a:endParaRPr sz="1600"/>
          </a:p>
          <a:p>
            <a:r>
              <a:rPr sz="1600">
                <a:sym typeface="+mn-ea"/>
              </a:rPr>
              <a:t> ❌ NaN (Not-a-Number) errors → Training crashes.</a:t>
            </a:r>
            <a:endParaRPr sz="1600"/>
          </a:p>
          <a:p>
            <a:pPr>
              <a:spcAft>
                <a:spcPct val="60000"/>
              </a:spcAft>
            </a:pPr>
            <a:r>
              <a:rPr sz="2200" b="1">
                <a:sym typeface="+mn-ea"/>
              </a:rPr>
              <a:t>4. How to Overcome the Exploding Gradient Problem?</a:t>
            </a:r>
            <a:endParaRPr sz="2200" b="1"/>
          </a:p>
          <a:p>
            <a:r>
              <a:rPr sz="1600">
                <a:sym typeface="+mn-ea"/>
              </a:rPr>
              <a:t>✅ Use Gradient Clipping → Restrict gradients to a maximum threshold.</a:t>
            </a:r>
            <a:endParaRPr sz="1600"/>
          </a:p>
          <a:p>
            <a:r>
              <a:rPr sz="1600">
                <a:sym typeface="+mn-ea"/>
              </a:rPr>
              <a:t>✅ Use Proper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Reduce Learning Rate → Large updates cause instability.</a:t>
            </a:r>
            <a:endParaRPr sz="1600"/>
          </a:p>
          <a:p>
            <a:r>
              <a:rPr sz="1600">
                <a:sym typeface="+mn-ea"/>
              </a:rPr>
              <a:t> ✅ Use Batch Normalization → Normalizes activations, keeping gradients stable.</a:t>
            </a:r>
            <a:endParaRPr sz="1600"/>
          </a:p>
          <a:p>
            <a:r>
              <a:rPr sz="1600">
                <a:sym typeface="+mn-ea"/>
              </a:rPr>
              <a:t> ✅ Apply Regularization (L1/L2, Dropout) → Prevents uncontrolled weight growth.</a:t>
            </a:r>
            <a:endParaRPr sz="1600"/>
          </a:p>
          <a:p>
            <a:r>
              <a:rPr sz="1600">
                <a:sym typeface="+mn-ea"/>
              </a:rPr>
              <a:t> ✅ Use Skip Connections (ResNets, LSTMs) → Helps prevent both vanishing &amp; exploding gradients.</a:t>
            </a:r>
            <a:endParaRPr sz="1600"/>
          </a:p>
          <a:p>
            <a:pPr>
              <a:spcAft>
                <a:spcPct val="60000"/>
              </a:spcAft>
            </a:pPr>
            <a:r>
              <a:rPr sz="2200" b="1">
                <a:sym typeface="+mn-ea"/>
              </a:rPr>
              <a:t>5. Real-World Example: Exploding Gradients in RNNs (LSTMs to the Rescue!)</a:t>
            </a:r>
            <a:endParaRPr sz="2200" b="1"/>
          </a:p>
          <a:p>
            <a:pPr>
              <a:buFont typeface="Arial" panose="020B0604020202020204"/>
              <a:buChar char="•"/>
            </a:pPr>
            <a:r>
              <a:rPr sz="1600">
                <a:sym typeface="+mn-ea"/>
              </a:rPr>
              <a:t>Standard RNNs suffer from exploding gradients because they process long sequences.</a:t>
            </a:r>
            <a:endParaRPr sz="1600"/>
          </a:p>
          <a:p>
            <a:pPr>
              <a:buFont typeface="Arial" panose="020B0604020202020204"/>
              <a:buChar char="•"/>
            </a:pPr>
            <a:r>
              <a:rPr sz="1600">
                <a:sym typeface="+mn-ea"/>
              </a:rPr>
              <a:t>LSTMs (Long Short-Term Memory) networks solve this using gated mechanisms, preventing gradient explosion.</a:t>
            </a:r>
            <a:endParaRPr sz="1600"/>
          </a:p>
          <a:p>
            <a:r>
              <a:rPr sz="1600">
                <a:sym typeface="+mn-ea"/>
              </a:rPr>
              <a:t>Would you like a practical example demonstrating gradient clipping in training? 🚀</a:t>
            </a:r>
            <a:endParaRPr lang="en-US" sz="160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025" y="730250"/>
            <a:ext cx="7045325" cy="829945"/>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Before exploring the ins and outs of the Softmax activation function, we should focus on its</a:t>
            </a:r>
            <a:r>
              <a:rPr sz="1600" b="1" i="0">
                <a:latin typeface="Arial" panose="020B0604020202020204" pitchFamily="34" charset="0"/>
                <a:ea typeface="var(--framer-blockquote-font-family"/>
                <a:cs typeface="Arial" panose="020B0604020202020204" pitchFamily="34" charset="0"/>
              </a:rPr>
              <a:t> building block</a:t>
            </a:r>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sigmoid</a:t>
            </a:r>
            <a:r>
              <a:rPr sz="1600" b="0" i="0">
                <a:latin typeface="Arial" panose="020B0604020202020204" pitchFamily="34" charset="0"/>
                <a:ea typeface="var(--framer-blockquote-font-family"/>
                <a:cs typeface="Arial" panose="020B0604020202020204" pitchFamily="34" charset="0"/>
              </a:rPr>
              <a:t>/logistic activation function that works on calculating probability values.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7244715" y="219075"/>
            <a:ext cx="4975225" cy="4064635"/>
          </a:xfrm>
          <a:prstGeom prst="rect">
            <a:avLst/>
          </a:prstGeom>
        </p:spPr>
      </p:pic>
      <p:sp>
        <p:nvSpPr>
          <p:cNvPr id="4" name="Text Box 3"/>
          <p:cNvSpPr txBox="1"/>
          <p:nvPr/>
        </p:nvSpPr>
        <p:spPr>
          <a:xfrm>
            <a:off x="200025" y="1501775"/>
            <a:ext cx="6770370" cy="5262245"/>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output </a:t>
            </a:r>
            <a:r>
              <a:rPr sz="1600" b="0" i="0">
                <a:latin typeface="Arial" panose="020B0604020202020204" pitchFamily="34" charset="0"/>
                <a:ea typeface="var(--framer-blockquote-font-family"/>
                <a:cs typeface="Arial" panose="020B0604020202020204" pitchFamily="34" charset="0"/>
              </a:rPr>
              <a:t>of the </a:t>
            </a:r>
            <a:r>
              <a:rPr sz="1600" b="1" i="0">
                <a:latin typeface="Arial" panose="020B0604020202020204" pitchFamily="34" charset="0"/>
                <a:ea typeface="var(--framer-blockquote-font-family"/>
                <a:cs typeface="Arial" panose="020B0604020202020204" pitchFamily="34" charset="0"/>
              </a:rPr>
              <a:t>sigmoid </a:t>
            </a:r>
            <a:r>
              <a:rPr sz="1600" b="0" i="0">
                <a:latin typeface="Arial" panose="020B0604020202020204" pitchFamily="34" charset="0"/>
                <a:ea typeface="var(--framer-blockquote-font-family"/>
                <a:cs typeface="Arial" panose="020B0604020202020204" pitchFamily="34" charset="0"/>
              </a:rPr>
              <a:t>function was in the </a:t>
            </a:r>
            <a:r>
              <a:rPr sz="1600" b="1" i="0">
                <a:latin typeface="Arial" panose="020B0604020202020204" pitchFamily="34" charset="0"/>
                <a:ea typeface="var(--framer-blockquote-font-family"/>
                <a:cs typeface="Arial" panose="020B0604020202020204" pitchFamily="34" charset="0"/>
              </a:rPr>
              <a:t>range of 0 to 1</a:t>
            </a:r>
            <a:r>
              <a:rPr sz="1600" b="0" i="0">
                <a:latin typeface="Arial" panose="020B0604020202020204" pitchFamily="34" charset="0"/>
                <a:ea typeface="var(--framer-blockquote-font-family"/>
                <a:cs typeface="Arial" panose="020B0604020202020204" pitchFamily="34" charset="0"/>
              </a:rPr>
              <a:t>, which can be thought of as probability.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But—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This function faces certain problems.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Let’s suppose we have five output values of 0.8, 0.9, 0.7, 0.8, and 0.6, respectively. How can we move forward with it?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answer is: We can’t.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above values don’t make sense as the sum of all the classes/output probabilities should be equal to 1.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You see,</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Softmax function is described as a combination of multiple sigmoids.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calculates the relative probabilities. Similar to the sigmoid</a:t>
            </a:r>
            <a:r>
              <a:rPr lang="en-US" sz="1600" b="0" i="0">
                <a:latin typeface="Arial" panose="020B0604020202020204" pitchFamily="34" charset="0"/>
                <a:ea typeface="var(--framer-blockquote-font-family"/>
                <a:cs typeface="Arial" panose="020B0604020202020204" pitchFamily="34" charset="0"/>
              </a:rPr>
              <a:t> </a:t>
            </a:r>
            <a:r>
              <a:rPr sz="1600" b="0" i="0">
                <a:latin typeface="Arial" panose="020B0604020202020204" pitchFamily="34" charset="0"/>
                <a:ea typeface="var(--framer-blockquote-font-family"/>
                <a:cs typeface="Arial" panose="020B0604020202020204" pitchFamily="34" charset="0"/>
              </a:rPr>
              <a:t>activation function, the SoftMax function returns the probability of each class.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is most commonly used as an activation function for the last layer of the neural network in the case of multi-class classification. </a:t>
            </a:r>
            <a:endParaRPr sz="1600" b="0" i="0">
              <a:latin typeface="Arial" panose="020B0604020202020204" pitchFamily="34" charset="0"/>
              <a:ea typeface="var(--framer-blockquote-font-family"/>
              <a:cs typeface="Arial" panose="020B0604020202020204" pitchFamily="34" charset="0"/>
            </a:endParaRPr>
          </a:p>
        </p:txBody>
      </p:sp>
      <p:sp>
        <p:nvSpPr>
          <p:cNvPr id="5" name="Text Box 4"/>
          <p:cNvSpPr txBox="1"/>
          <p:nvPr/>
        </p:nvSpPr>
        <p:spPr>
          <a:xfrm>
            <a:off x="200025" y="207963"/>
            <a:ext cx="5080000" cy="521970"/>
          </a:xfrm>
          <a:prstGeom prst="rect">
            <a:avLst/>
          </a:prstGeom>
        </p:spPr>
        <p:txBody>
          <a:bodyPr>
            <a:spAutoFit/>
          </a:bodyPr>
          <a:p>
            <a:pPr marL="0" indent="0">
              <a:spcBef>
                <a:spcPts val="800"/>
              </a:spcBef>
              <a:spcAft>
                <a:spcPts val="800"/>
              </a:spcAft>
            </a:pPr>
            <a:r>
              <a:rPr lang="en-US"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3. </a:t>
            </a:r>
            <a:r>
              <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Softmax activation</a:t>
            </a:r>
            <a:endPar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84035" y="4213860"/>
            <a:ext cx="5354320" cy="2494915"/>
          </a:xfrm>
          <a:prstGeom prst="rect">
            <a:avLst/>
          </a:prstGeom>
        </p:spPr>
        <p:txBody>
          <a:bodyPr>
            <a:noAutofit/>
          </a:bodyPr>
          <a:p>
            <a:pPr marL="0" indent="0" algn="just"/>
            <a:r>
              <a:rPr sz="1600" b="1" i="1">
                <a:solidFill>
                  <a:srgbClr val="242424"/>
                </a:solidFill>
                <a:latin typeface="Arial" panose="020B0604020202020204" pitchFamily="34" charset="0"/>
                <a:ea typeface="source-serif-pro"/>
                <a:cs typeface="Arial" panose="020B0604020202020204" pitchFamily="34" charset="0"/>
              </a:rPr>
              <a:t>Extension of sigmoid</a:t>
            </a:r>
            <a:r>
              <a:rPr lang="en-US" sz="1600" b="1" i="1">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activation function taking advantage of range of the output between 0 and 1. This is mainly used in the output layer of a multiclass, multinomial classification problem with a useful property of</a:t>
            </a:r>
            <a:r>
              <a:rPr sz="1600" b="1" i="1">
                <a:solidFill>
                  <a:srgbClr val="242424"/>
                </a:solidFill>
                <a:latin typeface="Arial" panose="020B0604020202020204" pitchFamily="34" charset="0"/>
                <a:ea typeface="source-serif-pro"/>
                <a:cs typeface="Arial" panose="020B0604020202020204" pitchFamily="34" charset="0"/>
              </a:rPr>
              <a:t> sum of the output probabilities adding up to 1</a:t>
            </a:r>
            <a:r>
              <a:rPr sz="1600" b="0" i="0">
                <a:solidFill>
                  <a:srgbClr val="242424"/>
                </a:solidFill>
                <a:latin typeface="Arial" panose="020B0604020202020204" pitchFamily="34" charset="0"/>
                <a:ea typeface="source-serif-pro"/>
                <a:cs typeface="Arial" panose="020B0604020202020204" pitchFamily="34" charset="0"/>
              </a:rPr>
              <a:t>. </a:t>
            </a:r>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r>
              <a:rPr sz="1600" b="0" i="0">
                <a:solidFill>
                  <a:srgbClr val="242424"/>
                </a:solidFill>
                <a:latin typeface="Arial" panose="020B0604020202020204" pitchFamily="34" charset="0"/>
                <a:ea typeface="source-serif-pro"/>
                <a:cs typeface="Arial" panose="020B0604020202020204" pitchFamily="34" charset="0"/>
              </a:rPr>
              <a:t>To put it another way, this is applying a sigmoid to every neuron on the output and then normalizing it to a sum of 1.</a:t>
            </a:r>
            <a:endParaRPr sz="1600" b="0" i="0">
              <a:solidFill>
                <a:srgbClr val="242424"/>
              </a:solidFill>
              <a:latin typeface="Arial" panose="020B0604020202020204" pitchFamily="34" charset="0"/>
              <a:ea typeface="source-serif-pro"/>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049655" y="492760"/>
            <a:ext cx="8319770" cy="4608195"/>
          </a:xfrm>
          <a:prstGeom prst="rect">
            <a:avLst/>
          </a:prstGeom>
        </p:spPr>
        <p:txBody>
          <a:bodyPr>
            <a:noAutofit/>
          </a:bodyPr>
          <a:p>
            <a:r>
              <a:rPr sz="2400">
                <a:solidFill>
                  <a:srgbClr val="FF0000"/>
                </a:solidFill>
                <a:effectLst>
                  <a:outerShdw blurRad="38100" dist="38100" dir="2700000" algn="tl">
                    <a:srgbClr val="000000">
                      <a:alpha val="43137"/>
                    </a:srgbClr>
                  </a:outerShdw>
                </a:effectLst>
              </a:rPr>
              <a:t>Artificial Intelligence (AI)</a:t>
            </a:r>
            <a:r>
              <a:rPr sz="2400"/>
              <a:t> refers to the simulation of human intelligence in machines that are designed to think, learn, and make decisions. AI encompasses a wide range of technologies, including rule-based systems, expert systems, and machine learning algorithms.</a:t>
            </a:r>
            <a:endParaRPr sz="2400"/>
          </a:p>
          <a:p>
            <a:endParaRPr sz="2400"/>
          </a:p>
          <a:p>
            <a:r>
              <a:rPr sz="2400" b="1">
                <a:solidFill>
                  <a:srgbClr val="FF0000"/>
                </a:solidFill>
                <a:effectLst>
                  <a:outerShdw blurRad="38100" dist="38100" dir="2700000" algn="tl">
                    <a:srgbClr val="000000">
                      <a:alpha val="43137"/>
                    </a:srgbClr>
                  </a:outerShdw>
                </a:effectLst>
              </a:rPr>
              <a:t>Key Features of AI:</a:t>
            </a:r>
            <a:endParaRPr sz="2400" b="1">
              <a:solidFill>
                <a:srgbClr val="FF0000"/>
              </a:solidFill>
              <a:effectLst>
                <a:outerShdw blurRad="38100" dist="38100" dir="2700000" algn="tl">
                  <a:srgbClr val="000000">
                    <a:alpha val="43137"/>
                  </a:srgbClr>
                </a:outerShdw>
              </a:effectLst>
            </a:endParaRPr>
          </a:p>
          <a:p>
            <a:pPr>
              <a:buFont typeface="Arial" panose="020B0604020202020204"/>
              <a:buChar char="•"/>
            </a:pPr>
            <a:r>
              <a:rPr sz="2400"/>
              <a:t>Automation of tasks that require human intelligence.</a:t>
            </a:r>
            <a:endParaRPr sz="2400"/>
          </a:p>
          <a:p>
            <a:pPr>
              <a:buFont typeface="Arial" panose="020B0604020202020204"/>
              <a:buChar char="•"/>
            </a:pPr>
            <a:r>
              <a:rPr sz="2400"/>
              <a:t>Ability to learn from data and improve over time.</a:t>
            </a:r>
            <a:endParaRPr sz="2400"/>
          </a:p>
          <a:p>
            <a:pPr>
              <a:buFont typeface="Arial" panose="020B0604020202020204"/>
              <a:buChar char="•"/>
            </a:pPr>
            <a:r>
              <a:rPr sz="2400"/>
              <a:t>Applications across various domains, including healthcare, finance, and robotics.</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5585" y="335915"/>
            <a:ext cx="6096000" cy="6216015"/>
          </a:xfrm>
          <a:prstGeom prst="rect">
            <a:avLst/>
          </a:prstGeom>
          <a:noFill/>
        </p:spPr>
        <p:txBody>
          <a:bodyPr wrap="square" rtlCol="0">
            <a:spAutoFit/>
          </a:bodyPr>
          <a:p>
            <a:r>
              <a:rPr lang="en-US" altLang="en-US" sz="2000" b="1">
                <a:solidFill>
                  <a:srgbClr val="FF0000"/>
                </a:solidFill>
                <a:effectLst>
                  <a:outerShdw blurRad="38100" dist="38100" dir="2700000" algn="tl">
                    <a:srgbClr val="000000">
                      <a:alpha val="43137"/>
                    </a:srgbClr>
                  </a:outerShdw>
                </a:effectLst>
              </a:rPr>
              <a:t>Mathematically it can be represented as:</a:t>
            </a:r>
            <a:endParaRPr lang="en-US" altLang="en-US" sz="2000" b="1">
              <a:solidFill>
                <a:srgbClr val="FF0000"/>
              </a:solidFill>
              <a:effectLst>
                <a:outerShdw blurRad="38100" dist="38100" dir="2700000" algn="tl">
                  <a:srgbClr val="000000">
                    <a:alpha val="43137"/>
                  </a:srgbClr>
                </a:outerShdw>
              </a:effectLst>
            </a:endParaRPr>
          </a:p>
          <a:p>
            <a:endParaRPr lang="en-US" altLang="en-US"/>
          </a:p>
          <a:p>
            <a:r>
              <a:rPr lang="en-US" altLang="en-US"/>
              <a:t>Softmax Function</a:t>
            </a:r>
            <a:endParaRPr lang="en-US" altLang="en-US"/>
          </a:p>
          <a:p>
            <a:r>
              <a:rPr lang="en-US" altLang="en-US"/>
              <a:t>Let’s go over a simple example together.</a:t>
            </a:r>
            <a:endParaRPr lang="en-US" altLang="en-US"/>
          </a:p>
          <a:p>
            <a:endParaRPr lang="en-US" altLang="en-US"/>
          </a:p>
          <a:p>
            <a:r>
              <a:rPr lang="en-US" altLang="en-US"/>
              <a:t>Assume that you have three classes, meaning that there would be three neurons in the output layer. Now, suppose that your output from the neurons is [1.8, 0.9, 0.68].</a:t>
            </a:r>
            <a:endParaRPr lang="en-US" altLang="en-US"/>
          </a:p>
          <a:p>
            <a:endParaRPr lang="en-US" altLang="en-US"/>
          </a:p>
          <a:p>
            <a:r>
              <a:rPr lang="en-US" altLang="en-US"/>
              <a:t>Applying the softmax function over these values to give a probabilistic view will result in the following outcome: [0.58, 0.23, 0.19]. </a:t>
            </a:r>
            <a:endParaRPr lang="en-US" altLang="en-US"/>
          </a:p>
          <a:p>
            <a:endParaRPr lang="en-US" altLang="en-US"/>
          </a:p>
          <a:p>
            <a:r>
              <a:rPr lang="en-US" altLang="en-US"/>
              <a:t>The function returns 1 for the largest probability index while it returns 0 for the other two array indexes.</a:t>
            </a:r>
            <a:endParaRPr lang="en-US" altLang="en-US"/>
          </a:p>
          <a:p>
            <a:r>
              <a:rPr lang="en-US" altLang="en-US"/>
              <a:t> </a:t>
            </a:r>
            <a:endParaRPr lang="en-US" altLang="en-US"/>
          </a:p>
          <a:p>
            <a:r>
              <a:rPr lang="en-US" altLang="en-US"/>
              <a:t>Here, giving full weight to index 0 and no weight to index 1 and index 2. So the output would be the class corresponding to the 1st neuron(index 0) out of three.</a:t>
            </a:r>
            <a:endParaRPr lang="en-US" altLang="en-US"/>
          </a:p>
          <a:p>
            <a:endParaRPr lang="en-US" altLang="en-US"/>
          </a:p>
          <a:p>
            <a:r>
              <a:rPr lang="en-US" altLang="en-US"/>
              <a:t>You can see now how softmax activation function make things easy for multi-class classification problems.</a:t>
            </a:r>
            <a:endParaRPr lang="en-US"/>
          </a:p>
        </p:txBody>
      </p:sp>
      <p:pic>
        <p:nvPicPr>
          <p:cNvPr id="4" name="Picture 3"/>
          <p:cNvPicPr/>
          <p:nvPr/>
        </p:nvPicPr>
        <p:blipFill>
          <a:blip r:embed="rId1"/>
          <a:stretch>
            <a:fillRect/>
          </a:stretch>
        </p:blipFill>
        <p:spPr>
          <a:xfrm>
            <a:off x="7338060" y="0"/>
            <a:ext cx="4149725" cy="2388235"/>
          </a:xfrm>
          <a:prstGeom prst="rect">
            <a:avLst/>
          </a:prstGeom>
        </p:spPr>
      </p:pic>
      <p:sp>
        <p:nvSpPr>
          <p:cNvPr id="5" name="Text Box 4"/>
          <p:cNvSpPr txBox="1"/>
          <p:nvPr/>
        </p:nvSpPr>
        <p:spPr>
          <a:xfrm>
            <a:off x="6873240" y="4268787"/>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use of the exponential function ensures that all output values are non-negative. This is crucial because probabilities cannot be negative.</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73240" y="5213985"/>
            <a:ext cx="5080000" cy="58356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Softmax is typically used in the output layer of a neural network</a:t>
            </a:r>
            <a:r>
              <a:rPr lang="en-US" sz="1600" b="0" i="0">
                <a:solidFill>
                  <a:srgbClr val="05192D"/>
                </a:solidFill>
                <a:latin typeface="Arial" panose="020B0604020202020204" pitchFamily="34" charset="0"/>
                <a:ea typeface="Studio-Feixen-Sans"/>
                <a:cs typeface="Arial" panose="020B0604020202020204" pitchFamily="34" charset="0"/>
              </a:rPr>
              <a:t>. </a:t>
            </a:r>
            <a:r>
              <a:rPr sz="1600" b="0" i="0">
                <a:solidFill>
                  <a:srgbClr val="05192D"/>
                </a:solidFill>
                <a:latin typeface="Arial" panose="020B0604020202020204" pitchFamily="34" charset="0"/>
                <a:ea typeface="Studio-Feixen-Sans"/>
                <a:cs typeface="Arial" panose="020B0604020202020204" pitchFamily="34" charset="0"/>
              </a:rPr>
              <a:t>(multi-class classification).</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7" name="Text Box 6"/>
          <p:cNvSpPr txBox="1"/>
          <p:nvPr/>
        </p:nvSpPr>
        <p:spPr>
          <a:xfrm>
            <a:off x="6873240" y="5913437"/>
            <a:ext cx="5080000" cy="829945"/>
          </a:xfrm>
          <a:prstGeom prst="rect">
            <a:avLst/>
          </a:prstGeom>
        </p:spPr>
        <p:txBody>
          <a:bodyPr>
            <a:spAutoFit/>
          </a:bodyPr>
          <a:p>
            <a:pPr marL="0" indent="0"/>
            <a:r>
              <a:rPr lang="en-US" sz="1600" b="0" i="0">
                <a:solidFill>
                  <a:srgbClr val="05192D"/>
                </a:solidFill>
                <a:latin typeface="Arial" panose="020B0604020202020204" pitchFamily="34" charset="0"/>
                <a:ea typeface="Studio-Feixen-Sans"/>
                <a:cs typeface="Arial" panose="020B0604020202020204" pitchFamily="34" charset="0"/>
              </a:rPr>
              <a:t>T</a:t>
            </a:r>
            <a:r>
              <a:rPr sz="1600" b="0" i="0">
                <a:solidFill>
                  <a:srgbClr val="05192D"/>
                </a:solidFill>
                <a:latin typeface="Arial" panose="020B0604020202020204" pitchFamily="34" charset="0"/>
                <a:ea typeface="Studio-Feixen-Sans"/>
                <a:cs typeface="Arial" panose="020B0604020202020204" pitchFamily="34" charset="0"/>
              </a:rPr>
              <a:t>he probabilities produced by the softmax function can be interpreted as confidence scores for each class</a:t>
            </a:r>
            <a:endParaRPr sz="1600" b="0" i="0">
              <a:solidFill>
                <a:srgbClr val="05192D"/>
              </a:solidFill>
              <a:latin typeface="Arial" panose="020B0604020202020204" pitchFamily="34" charset="0"/>
              <a:ea typeface="Studio-Feixen-Sans"/>
              <a:cs typeface="Arial" panose="020B0604020202020204" pitchFamily="34" charset="0"/>
            </a:endParaRPr>
          </a:p>
        </p:txBody>
      </p:sp>
      <p:pic>
        <p:nvPicPr>
          <p:cNvPr id="8" name="Picture 7" descr="Screenshot (298)"/>
          <p:cNvPicPr>
            <a:picLocks noChangeAspect="1"/>
          </p:cNvPicPr>
          <p:nvPr/>
        </p:nvPicPr>
        <p:blipFill>
          <a:blip r:embed="rId2"/>
          <a:srcRect l="41599" t="42361" r="32146" b="25778"/>
          <a:stretch>
            <a:fillRect/>
          </a:stretch>
        </p:blipFill>
        <p:spPr>
          <a:xfrm>
            <a:off x="7976235" y="1804035"/>
            <a:ext cx="3201035" cy="218503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54000" y="157480"/>
            <a:ext cx="6028055" cy="5407025"/>
          </a:xfrm>
          <a:prstGeom prst="rect">
            <a:avLst/>
          </a:prstGeom>
        </p:spPr>
        <p:txBody>
          <a:bodyPr wrap="square">
            <a:spAutoFit/>
          </a:bodyPr>
          <a:p>
            <a:pPr>
              <a:spcAft>
                <a:spcPct val="60000"/>
              </a:spcAft>
            </a:pPr>
            <a:r>
              <a:rPr sz="1900" b="1"/>
              <a:t>Real-World Example:</a:t>
            </a:r>
            <a:endParaRPr sz="1900" b="1"/>
          </a:p>
          <a:p>
            <a:r>
              <a:rPr sz="1600"/>
              <a:t>Multiclass classification (e.g., classifying handwritten digits).</a:t>
            </a:r>
            <a:endParaRPr sz="1600"/>
          </a:p>
          <a:p>
            <a:pPr>
              <a:spcAft>
                <a:spcPct val="60000"/>
              </a:spcAft>
            </a:pPr>
            <a:r>
              <a:rPr sz="1900" b="1"/>
              <a:t>Advantages:</a:t>
            </a:r>
            <a:endParaRPr sz="1900" b="1"/>
          </a:p>
          <a:p>
            <a:pPr>
              <a:buFont typeface="Arial" panose="020B0604020202020204"/>
              <a:buChar char="•"/>
            </a:pPr>
            <a:r>
              <a:rPr sz="1600"/>
              <a:t>Outputs probabilities.</a:t>
            </a:r>
            <a:endParaRPr sz="1600"/>
          </a:p>
          <a:p>
            <a:pPr>
              <a:buFont typeface="Arial" panose="020B0604020202020204"/>
              <a:buChar char="•"/>
            </a:pPr>
            <a:r>
              <a:rPr sz="1600"/>
              <a:t>Suitable for multiclass problems.</a:t>
            </a:r>
            <a:endParaRPr sz="1600"/>
          </a:p>
          <a:p>
            <a:pPr>
              <a:spcAft>
                <a:spcPct val="60000"/>
              </a:spcAft>
            </a:pPr>
            <a:r>
              <a:rPr sz="1900" b="1"/>
              <a:t>Disadvantages:</a:t>
            </a:r>
            <a:endParaRPr sz="1900" b="1"/>
          </a:p>
          <a:p>
            <a:pPr>
              <a:buFont typeface="Arial" panose="020B0604020202020204"/>
              <a:buChar char="•"/>
            </a:pPr>
            <a:r>
              <a:rPr sz="1600"/>
              <a:t>Sensitive to outliers.</a:t>
            </a:r>
            <a:endParaRPr sz="1600"/>
          </a:p>
          <a:p>
            <a:pPr>
              <a:spcAft>
                <a:spcPct val="60000"/>
              </a:spcAft>
            </a:pPr>
            <a:r>
              <a:rPr sz="1900" b="1"/>
              <a:t>How to Improve:</a:t>
            </a:r>
            <a:endParaRPr sz="1900" b="1"/>
          </a:p>
          <a:p>
            <a:pPr>
              <a:buFont typeface="Arial" panose="020B0604020202020204"/>
              <a:buChar char="•"/>
            </a:pPr>
            <a:r>
              <a:rPr sz="1600"/>
              <a:t>Use temperature scaling to control output confidence.</a:t>
            </a:r>
            <a:endParaRPr sz="1600"/>
          </a:p>
          <a:p>
            <a:pPr>
              <a:spcAft>
                <a:spcPct val="60000"/>
              </a:spcAft>
            </a:pPr>
            <a:r>
              <a:rPr sz="1900" b="1"/>
              <a:t>Where to Use:</a:t>
            </a:r>
            <a:endParaRPr sz="1900" b="1"/>
          </a:p>
          <a:p>
            <a:pPr>
              <a:buFont typeface="Arial" panose="020B0604020202020204"/>
              <a:buChar char="•"/>
            </a:pPr>
            <a:r>
              <a:rPr sz="1600"/>
              <a:t>Output layers for multiclass classification.</a:t>
            </a:r>
            <a:endParaRPr sz="1600"/>
          </a:p>
          <a:p>
            <a:pPr>
              <a:spcAft>
                <a:spcPct val="60000"/>
              </a:spcAft>
            </a:pPr>
            <a:r>
              <a:rPr sz="1900" b="1"/>
              <a:t>How to Use:</a:t>
            </a:r>
            <a:endParaRPr sz="1900" b="1"/>
          </a:p>
          <a:p>
            <a:pPr>
              <a:spcAft>
                <a:spcPct val="60000"/>
              </a:spcAft>
            </a:pPr>
            <a:r>
              <a:rPr lang="en-US" altLang="en-US" sz="1900" b="1"/>
              <a:t>layer = tf.keras.layers.Dense(10, activation='softmax')</a:t>
            </a:r>
            <a:endParaRPr lang="en-US" altLang="en-US" sz="1900" b="1"/>
          </a:p>
          <a:p>
            <a:pPr>
              <a:spcAft>
                <a:spcPct val="60000"/>
              </a:spcAft>
            </a:pPr>
            <a:endParaRPr sz="1900" b="1"/>
          </a:p>
        </p:txBody>
      </p:sp>
      <p:pic>
        <p:nvPicPr>
          <p:cNvPr id="6" name="Picture 5"/>
          <p:cNvPicPr/>
          <p:nvPr/>
        </p:nvPicPr>
        <p:blipFill>
          <a:blip r:embed="rId1"/>
          <a:stretch>
            <a:fillRect/>
          </a:stretch>
        </p:blipFill>
        <p:spPr>
          <a:xfrm>
            <a:off x="5607050" y="157480"/>
            <a:ext cx="6096000" cy="3714750"/>
          </a:xfrm>
          <a:prstGeom prst="rect">
            <a:avLst/>
          </a:prstGeom>
        </p:spPr>
      </p:pic>
      <p:pic>
        <p:nvPicPr>
          <p:cNvPr id="7" name="Picture 6"/>
          <p:cNvPicPr/>
          <p:nvPr/>
        </p:nvPicPr>
        <p:blipFill>
          <a:blip r:embed="rId2"/>
          <a:stretch>
            <a:fillRect/>
          </a:stretch>
        </p:blipFill>
        <p:spPr>
          <a:xfrm>
            <a:off x="6621145" y="3457575"/>
            <a:ext cx="4978400" cy="3400425"/>
          </a:xfrm>
          <a:prstGeom prst="rect">
            <a:avLst/>
          </a:prstGeom>
        </p:spPr>
      </p:pic>
      <p:pic>
        <p:nvPicPr>
          <p:cNvPr id="2" name="Picture 1"/>
          <p:cNvPicPr/>
          <p:nvPr/>
        </p:nvPicPr>
        <p:blipFill>
          <a:blip r:embed="rId3"/>
          <a:stretch>
            <a:fillRect/>
          </a:stretch>
        </p:blipFill>
        <p:spPr>
          <a:xfrm>
            <a:off x="1083310" y="5184775"/>
            <a:ext cx="3245485" cy="152273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0" y="198120"/>
            <a:ext cx="6527165" cy="5076825"/>
          </a:xfrm>
          <a:prstGeom prst="rect">
            <a:avLst/>
          </a:prstGeom>
        </p:spPr>
      </p:pic>
      <p:sp>
        <p:nvSpPr>
          <p:cNvPr id="6" name="Text Box 5"/>
          <p:cNvSpPr txBox="1"/>
          <p:nvPr/>
        </p:nvSpPr>
        <p:spPr>
          <a:xfrm>
            <a:off x="311150" y="6489700"/>
            <a:ext cx="8259445" cy="368300"/>
          </a:xfrm>
          <a:prstGeom prst="rect">
            <a:avLst/>
          </a:prstGeom>
          <a:noFill/>
        </p:spPr>
        <p:txBody>
          <a:bodyPr wrap="square" rtlCol="0" anchor="t">
            <a:spAutoFit/>
          </a:bodyPr>
          <a:p>
            <a:r>
              <a:rPr lang="en-US" altLang="en-US"/>
              <a:t>https://medium.com/aidevnepal/for-sigmoid-funcion-f7a5da78fec2</a:t>
            </a:r>
            <a:endParaRPr lang="en-US"/>
          </a:p>
        </p:txBody>
      </p:sp>
      <p:pic>
        <p:nvPicPr>
          <p:cNvPr id="7" name="Picture 6"/>
          <p:cNvPicPr/>
          <p:nvPr/>
        </p:nvPicPr>
        <p:blipFill>
          <a:blip r:embed="rId2"/>
          <a:stretch>
            <a:fillRect/>
          </a:stretch>
        </p:blipFill>
        <p:spPr>
          <a:xfrm>
            <a:off x="6333808" y="1740853"/>
            <a:ext cx="5857875" cy="3533775"/>
          </a:xfrm>
          <a:prstGeom prst="rect">
            <a:avLst/>
          </a:prstGeom>
        </p:spPr>
      </p:pic>
      <p:sp>
        <p:nvSpPr>
          <p:cNvPr id="8" name="Text Box 7"/>
          <p:cNvSpPr txBox="1"/>
          <p:nvPr/>
        </p:nvSpPr>
        <p:spPr>
          <a:xfrm>
            <a:off x="431165" y="6121400"/>
            <a:ext cx="7799705" cy="368300"/>
          </a:xfrm>
          <a:prstGeom prst="rect">
            <a:avLst/>
          </a:prstGeom>
          <a:noFill/>
        </p:spPr>
        <p:txBody>
          <a:bodyPr wrap="square" rtlCol="0" anchor="t">
            <a:spAutoFit/>
          </a:bodyPr>
          <a:p>
            <a:r>
              <a:rPr lang="en-US" altLang="en-US"/>
              <a:t>https://glassboxmedicine.com/2019/05/26/classification-sigmoid-vs-softmax/</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9245" y="303530"/>
            <a:ext cx="6096000" cy="521970"/>
          </a:xfrm>
          <a:prstGeom prst="rect">
            <a:avLst/>
          </a:prstGeom>
          <a:noFill/>
        </p:spPr>
        <p:txBody>
          <a:bodyPr wrap="square" rtlCol="0" anchor="t">
            <a:spAutoFit/>
          </a:bodyPr>
          <a:p>
            <a:pPr marL="0" indent="0">
              <a:spcBef>
                <a:spcPts val="800"/>
              </a:spcBef>
              <a:spcAft>
                <a:spcPts val="800"/>
              </a:spcAft>
            </a:pPr>
            <a:r>
              <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3. Tanh A</a:t>
            </a:r>
            <a:r>
              <a:rPr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ctivation</a:t>
            </a:r>
            <a:endPar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endParaRPr>
          </a:p>
        </p:txBody>
      </p:sp>
      <p:sp>
        <p:nvSpPr>
          <p:cNvPr id="6" name="Text Box 5"/>
          <p:cNvSpPr txBox="1"/>
          <p:nvPr/>
        </p:nvSpPr>
        <p:spPr>
          <a:xfrm>
            <a:off x="664210" y="1013460"/>
            <a:ext cx="8568690" cy="368300"/>
          </a:xfrm>
          <a:prstGeom prst="rect">
            <a:avLst/>
          </a:prstGeom>
          <a:noFill/>
        </p:spPr>
        <p:txBody>
          <a:bodyPr wrap="square" rtlCol="0">
            <a:spAutoFit/>
          </a:bodyPr>
          <a:p>
            <a:pPr marL="0" indent="0" fontAlgn="base">
              <a:spcBef>
                <a:spcPct val="0"/>
              </a:spcBef>
              <a:spcAft>
                <a:spcPct val="0"/>
              </a:spcAft>
            </a:pPr>
            <a:endParaRPr lang="en-US"/>
          </a:p>
        </p:txBody>
      </p:sp>
      <p:pic>
        <p:nvPicPr>
          <p:cNvPr id="7" name="Picture 6" descr="Screenshot (331)"/>
          <p:cNvPicPr>
            <a:picLocks noChangeAspect="1"/>
          </p:cNvPicPr>
          <p:nvPr/>
        </p:nvPicPr>
        <p:blipFill>
          <a:blip r:embed="rId1"/>
          <a:srcRect l="18573" t="24528" r="31354" b="24102"/>
          <a:stretch>
            <a:fillRect/>
          </a:stretch>
        </p:blipFill>
        <p:spPr>
          <a:xfrm>
            <a:off x="0" y="761365"/>
            <a:ext cx="7548245" cy="4645025"/>
          </a:xfrm>
          <a:prstGeom prst="rect">
            <a:avLst/>
          </a:prstGeom>
        </p:spPr>
      </p:pic>
      <p:pic>
        <p:nvPicPr>
          <p:cNvPr id="9" name="Picture 8"/>
          <p:cNvPicPr/>
          <p:nvPr/>
        </p:nvPicPr>
        <p:blipFill>
          <a:blip r:embed="rId2"/>
          <a:stretch>
            <a:fillRect/>
          </a:stretch>
        </p:blipFill>
        <p:spPr>
          <a:xfrm>
            <a:off x="6997700" y="555625"/>
            <a:ext cx="4932680" cy="339979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6045" y="222885"/>
            <a:ext cx="13024485" cy="5318125"/>
          </a:xfrm>
          <a:prstGeom prst="rect">
            <a:avLst/>
          </a:prstGeom>
        </p:spPr>
        <p:txBody>
          <a:bodyPr wrap="square">
            <a:spAutoFit/>
          </a:bodyPr>
          <a:p>
            <a:pPr>
              <a:spcAft>
                <a:spcPct val="60000"/>
              </a:spcAft>
            </a:pPr>
            <a:r>
              <a:rPr sz="1900" b="1"/>
              <a:t>How does Tanh Work?</a:t>
            </a:r>
            <a:endParaRPr sz="1900" b="1"/>
          </a:p>
          <a:p>
            <a:pPr>
              <a:buFont typeface="Arial" panose="020B0604020202020204"/>
              <a:buChar char="•"/>
            </a:pPr>
            <a:r>
              <a:rPr sz="1600"/>
              <a:t>It takes an input xx and transforms it into a value between -1 and 1.</a:t>
            </a:r>
            <a:endParaRPr sz="1600"/>
          </a:p>
          <a:p>
            <a:pPr>
              <a:buFont typeface="Arial" panose="020B0604020202020204"/>
              <a:buChar char="•"/>
            </a:pPr>
            <a:r>
              <a:rPr sz="1600"/>
              <a:t>The function is S-shaped (sigmoid-like) but centered at 0, making it useful for balanced outputs.</a:t>
            </a:r>
            <a:endParaRPr sz="1600"/>
          </a:p>
          <a:p>
            <a:pPr>
              <a:buFont typeface="Arial" panose="020B0604020202020204"/>
              <a:buChar char="•"/>
            </a:pPr>
            <a:r>
              <a:rPr sz="1600"/>
              <a:t>It is differentiable, allowing for gradient-based optimization in neural networks.</a:t>
            </a:r>
            <a:endParaRPr sz="1600"/>
          </a:p>
          <a:p>
            <a:pPr>
              <a:spcAft>
                <a:spcPct val="60000"/>
              </a:spcAft>
            </a:pPr>
            <a:r>
              <a:rPr sz="1900" b="1"/>
              <a:t>Where is Tanh Used?</a:t>
            </a:r>
            <a:endParaRPr sz="1900" b="1"/>
          </a:p>
          <a:p>
            <a:pPr>
              <a:buFont typeface="Arial" panose="020B0604020202020204"/>
              <a:buChar char="•"/>
            </a:pPr>
            <a:r>
              <a:rPr sz="1600"/>
              <a:t>Hidden layers of deep learning models, especially RNNs (Recurrent Neural Networks).</a:t>
            </a:r>
            <a:endParaRPr sz="1600"/>
          </a:p>
          <a:p>
            <a:pPr>
              <a:buFont typeface="Arial" panose="020B0604020202020204"/>
              <a:buChar char="•"/>
            </a:pPr>
            <a:r>
              <a:rPr sz="1600"/>
              <a:t>In scenarios where zero-centered activation is needed to improve training stability.</a:t>
            </a:r>
            <a:endParaRPr sz="1600"/>
          </a:p>
          <a:p>
            <a:pPr>
              <a:buFont typeface="Arial" panose="020B0604020202020204"/>
              <a:buChar char="•"/>
            </a:pPr>
            <a:r>
              <a:rPr sz="1600"/>
              <a:t>In binary classification tasks when outputs range between -1 and 1.</a:t>
            </a:r>
            <a:endParaRPr sz="1600"/>
          </a:p>
          <a:p>
            <a:pPr>
              <a:spcAft>
                <a:spcPct val="60000"/>
              </a:spcAft>
            </a:pPr>
            <a:r>
              <a:rPr sz="1900" b="1"/>
              <a:t>When to Use Tanh?</a:t>
            </a:r>
            <a:endParaRPr sz="1900" b="1"/>
          </a:p>
          <a:p>
            <a:pPr>
              <a:buFont typeface="Arial" panose="020B0604020202020204"/>
              <a:buChar char="•"/>
            </a:pPr>
            <a:r>
              <a:rPr sz="1600"/>
              <a:t>When you need stronger gradients (compared to Sigmoid) for better learning in hidden layers.</a:t>
            </a:r>
            <a:endParaRPr sz="1600"/>
          </a:p>
          <a:p>
            <a:pPr>
              <a:buFont typeface="Arial" panose="020B0604020202020204"/>
              <a:buChar char="•"/>
            </a:pPr>
            <a:r>
              <a:rPr sz="1600"/>
              <a:t>When dealing with zero-centered data distributions.</a:t>
            </a:r>
            <a:endParaRPr sz="1600"/>
          </a:p>
          <a:p>
            <a:pPr>
              <a:buFont typeface="Arial" panose="020B0604020202020204"/>
              <a:buChar char="•"/>
            </a:pPr>
            <a:r>
              <a:rPr sz="1600"/>
              <a:t>When you want better gradient flow in deep networks compared to the Sigmoid function.</a:t>
            </a:r>
            <a:endParaRPr sz="1600"/>
          </a:p>
          <a:p>
            <a:pPr>
              <a:spcAft>
                <a:spcPct val="60000"/>
              </a:spcAft>
            </a:pPr>
            <a:r>
              <a:rPr sz="1900" b="1"/>
              <a:t>Why Use Tanh?</a:t>
            </a:r>
            <a:endParaRPr sz="1900" b="1"/>
          </a:p>
          <a:p>
            <a:pPr>
              <a:buFont typeface="Arial" panose="020B0604020202020204"/>
              <a:buChar char="•"/>
            </a:pPr>
            <a:r>
              <a:rPr sz="1600"/>
              <a:t>Zero-centered output helps in faster convergence during training.</a:t>
            </a:r>
            <a:endParaRPr sz="1600"/>
          </a:p>
          <a:p>
            <a:pPr>
              <a:buFont typeface="Arial" panose="020B0604020202020204"/>
              <a:buChar char="•"/>
            </a:pPr>
            <a:r>
              <a:rPr sz="1600"/>
              <a:t>Steeper gradients in the middle range (compared to Sigmoid) improve learning efficiency.</a:t>
            </a:r>
            <a:endParaRPr sz="1600"/>
          </a:p>
          <a:p>
            <a:pPr>
              <a:buFont typeface="Arial" panose="020B0604020202020204"/>
              <a:buChar char="•"/>
            </a:pPr>
            <a:r>
              <a:rPr sz="1600"/>
              <a:t>Better suited for hidden layers in some architectures compared to Sigmoid.</a:t>
            </a:r>
            <a:endParaRPr sz="1600"/>
          </a:p>
          <a:p>
            <a:pPr>
              <a:spcAft>
                <a:spcPct val="60000"/>
              </a:spcAft>
            </a:pP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2430" y="277495"/>
            <a:ext cx="11229340" cy="5072380"/>
          </a:xfrm>
          <a:prstGeom prst="rect">
            <a:avLst/>
          </a:prstGeom>
          <a:noFill/>
        </p:spPr>
        <p:txBody>
          <a:bodyPr wrap="square" rtlCol="0" anchor="t">
            <a:spAutoFit/>
          </a:bodyPr>
          <a:p>
            <a:pPr>
              <a:spcAft>
                <a:spcPct val="60000"/>
              </a:spcAft>
            </a:pPr>
            <a:r>
              <a:rPr sz="1900" b="1">
                <a:sym typeface="+mn-ea"/>
              </a:rPr>
              <a:t>Advantages of Tanh</a:t>
            </a:r>
            <a:endParaRPr sz="1900" b="1"/>
          </a:p>
          <a:p>
            <a:r>
              <a:rPr sz="1600">
                <a:sym typeface="+mn-ea"/>
              </a:rPr>
              <a:t>✅ Zero-centered output (-1 to 1) improves weight updates.</a:t>
            </a:r>
            <a:endParaRPr sz="1600"/>
          </a:p>
          <a:p>
            <a:r>
              <a:rPr sz="1600">
                <a:sym typeface="+mn-ea"/>
              </a:rPr>
              <a:t> ✅ Stronger gradients than Sigmoid, leading to better training speed.</a:t>
            </a:r>
            <a:endParaRPr sz="1600"/>
          </a:p>
          <a:p>
            <a:r>
              <a:rPr sz="1600">
                <a:sym typeface="+mn-ea"/>
              </a:rPr>
              <a:t> ✅ Useful in RNNs, making them more stable than Sigmoid-based networks.</a:t>
            </a:r>
            <a:endParaRPr sz="1600"/>
          </a:p>
          <a:p>
            <a:pPr>
              <a:spcAft>
                <a:spcPct val="60000"/>
              </a:spcAft>
            </a:pPr>
            <a:r>
              <a:rPr sz="1900" b="1">
                <a:sym typeface="+mn-ea"/>
              </a:rPr>
              <a:t>Disadvantages of Tanh</a:t>
            </a:r>
            <a:endParaRPr sz="1900" b="1"/>
          </a:p>
          <a:p>
            <a:r>
              <a:rPr sz="1600">
                <a:sym typeface="+mn-ea"/>
              </a:rPr>
              <a:t>❌ Suffers from vanishing gradient problem for large or small values of xx.</a:t>
            </a:r>
            <a:endParaRPr sz="1600"/>
          </a:p>
          <a:p>
            <a:r>
              <a:rPr sz="1600">
                <a:sym typeface="+mn-ea"/>
              </a:rPr>
              <a:t> ❌ Computationally expensive compared to ReLU.</a:t>
            </a:r>
            <a:endParaRPr sz="1600"/>
          </a:p>
          <a:p>
            <a:r>
              <a:rPr sz="1600">
                <a:sym typeface="+mn-ea"/>
              </a:rPr>
              <a:t> ❌ Not ideal for very deep networks, where ReLU or Leaky ReLU performs better.</a:t>
            </a:r>
            <a:endParaRPr sz="1600"/>
          </a:p>
          <a:p>
            <a:pPr>
              <a:spcAft>
                <a:spcPct val="60000"/>
              </a:spcAft>
            </a:pPr>
            <a:r>
              <a:rPr sz="1900" b="1">
                <a:sym typeface="+mn-ea"/>
              </a:rPr>
              <a:t>Example in Python (Using Tanh in TensorFlow/Keras)</a:t>
            </a:r>
            <a:endParaRPr sz="1900" b="1"/>
          </a:p>
          <a:p>
            <a:pPr>
              <a:spcAft>
                <a:spcPct val="60000"/>
              </a:spcAft>
            </a:pPr>
            <a:r>
              <a:rPr sz="1900" b="1">
                <a:sym typeface="+mn-ea"/>
              </a:rPr>
              <a:t>Real-World Example: Sentiment Analysis in Chatbots</a:t>
            </a:r>
            <a:endParaRPr sz="1900" b="1"/>
          </a:p>
          <a:p>
            <a:r>
              <a:rPr sz="1600">
                <a:sym typeface="+mn-ea"/>
              </a:rPr>
              <a:t>A chatbot classifies user sentiment as positive or negative.</a:t>
            </a:r>
            <a:endParaRPr sz="1600"/>
          </a:p>
          <a:p>
            <a:pPr>
              <a:buFont typeface="Arial" panose="020B0604020202020204"/>
              <a:buChar char="•"/>
            </a:pPr>
            <a:r>
              <a:rPr sz="1600">
                <a:sym typeface="+mn-ea"/>
              </a:rPr>
              <a:t>If the model uses Sigmoid, outputs range from (0 to 1), which is not ideal for balanced sentiment scoring.</a:t>
            </a:r>
            <a:endParaRPr sz="1600"/>
          </a:p>
          <a:p>
            <a:pPr>
              <a:buFont typeface="Arial" panose="020B0604020202020204"/>
              <a:buChar char="•"/>
            </a:pPr>
            <a:r>
              <a:rPr sz="1600">
                <a:sym typeface="+mn-ea"/>
              </a:rPr>
              <a:t>Using Tanh (-1 to 1) ensures that negative sentiments have negative scores and positive ones have positive scores, making the classification more intuitive.</a:t>
            </a:r>
            <a:endParaRPr sz="1600"/>
          </a:p>
          <a:p>
            <a:pPr>
              <a:buFont typeface="Arial" panose="020B0604020202020204"/>
              <a:buChar char="•"/>
            </a:pPr>
            <a:r>
              <a:rPr sz="1600">
                <a:sym typeface="+mn-ea"/>
              </a:rPr>
              <a:t>This helps the chatbot respond better based on user sentiment.</a:t>
            </a:r>
            <a:endParaRPr sz="1600"/>
          </a:p>
          <a:p>
            <a:r>
              <a:rPr sz="1600">
                <a:sym typeface="+mn-ea"/>
              </a:rPr>
              <a:t>Would you like a comparison with ReLU and Sigmoid? 🚀</a:t>
            </a:r>
            <a:endParaRPr lang="en-US" sz="1600">
              <a:sym typeface="+mn-ea"/>
            </a:endParaRPr>
          </a:p>
        </p:txBody>
      </p:sp>
      <p:pic>
        <p:nvPicPr>
          <p:cNvPr id="3" name="Picture 2"/>
          <p:cNvPicPr/>
          <p:nvPr/>
        </p:nvPicPr>
        <p:blipFill>
          <a:blip r:embed="rId1"/>
          <a:stretch>
            <a:fillRect/>
          </a:stretch>
        </p:blipFill>
        <p:spPr>
          <a:xfrm>
            <a:off x="6833235" y="0"/>
            <a:ext cx="5293360" cy="2565400"/>
          </a:xfrm>
          <a:prstGeom prst="rect">
            <a:avLst/>
          </a:prstGeom>
        </p:spPr>
      </p:pic>
      <p:pic>
        <p:nvPicPr>
          <p:cNvPr id="4" name="Picture 3"/>
          <p:cNvPicPr/>
          <p:nvPr/>
        </p:nvPicPr>
        <p:blipFill>
          <a:blip r:embed="rId2"/>
          <a:stretch>
            <a:fillRect/>
          </a:stretch>
        </p:blipFill>
        <p:spPr>
          <a:xfrm>
            <a:off x="6993890" y="4714558"/>
            <a:ext cx="4972050" cy="21431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84785"/>
            <a:ext cx="11800840" cy="6216015"/>
          </a:xfrm>
          <a:prstGeom prst="rect">
            <a:avLst/>
          </a:prstGeom>
        </p:spPr>
        <p:txBody>
          <a:bodyPr wrap="square">
            <a:spAutoFit/>
          </a:bodyPr>
          <a:p>
            <a:pPr>
              <a:spcAft>
                <a:spcPct val="60000"/>
              </a:spcAft>
            </a:pPr>
            <a:r>
              <a:rPr sz="2200" b="1">
                <a:solidFill>
                  <a:srgbClr val="FF0000"/>
                </a:solidFill>
                <a:effectLst>
                  <a:outerShdw blurRad="38100" dist="38100" dir="2700000" algn="tl">
                    <a:srgbClr val="000000">
                      <a:alpha val="43137"/>
                    </a:srgbClr>
                  </a:outerShdw>
                </a:effectLst>
              </a:rPr>
              <a:t>How to Overcome the Disadvantages of Tanh Activation Function?</a:t>
            </a:r>
            <a:endParaRPr sz="2200" b="1">
              <a:solidFill>
                <a:srgbClr val="FF0000"/>
              </a:solidFill>
              <a:effectLst>
                <a:outerShdw blurRad="38100" dist="38100" dir="2700000" algn="tl">
                  <a:srgbClr val="000000">
                    <a:alpha val="43137"/>
                  </a:srgbClr>
                </a:outerShdw>
              </a:effectLst>
            </a:endParaRPr>
          </a:p>
          <a:p>
            <a:r>
              <a:rPr sz="1600">
                <a:solidFill>
                  <a:srgbClr val="FF0000"/>
                </a:solidFill>
              </a:rPr>
              <a:t>Tanh has two main disadvantages:</a:t>
            </a:r>
            <a:endParaRPr sz="1600">
              <a:solidFill>
                <a:srgbClr val="FF0000"/>
              </a:solidFill>
            </a:endParaRPr>
          </a:p>
          <a:p>
            <a:pPr>
              <a:buAutoNum type="arabicPeriod"/>
            </a:pPr>
            <a:r>
              <a:rPr sz="1600"/>
              <a:t>Vanishing Gradient Problem (when inputs are too large or too small).</a:t>
            </a:r>
            <a:endParaRPr sz="1600"/>
          </a:p>
          <a:p>
            <a:pPr>
              <a:buAutoNum type="arabicPeriod"/>
            </a:pPr>
            <a:r>
              <a:rPr sz="1600"/>
              <a:t>Computational Complexity (more expensive than ReLU).</a:t>
            </a:r>
            <a:endParaRPr sz="1600"/>
          </a:p>
          <a:p>
            <a:pPr>
              <a:spcAft>
                <a:spcPct val="60000"/>
              </a:spcAft>
            </a:pPr>
            <a:r>
              <a:rPr sz="1900" b="1"/>
              <a:t>1. Addressing the Vanishing Gradient Problem</a:t>
            </a:r>
            <a:endParaRPr sz="1900" b="1"/>
          </a:p>
          <a:p>
            <a:r>
              <a:rPr sz="1600"/>
              <a:t>When inputs are far from zero (very large or very small), the gradient of Tanh approaches zero, slowing down learning. To mitigate this:</a:t>
            </a:r>
            <a:endParaRPr sz="1600"/>
          </a:p>
          <a:p>
            <a:r>
              <a:rPr sz="1600"/>
              <a:t>✅ Use Batch Normalization – Helps keep inputs close to zero (where Tanh has strong gradients).</a:t>
            </a:r>
            <a:endParaRPr sz="1600"/>
          </a:p>
          <a:p>
            <a:r>
              <a:rPr sz="1600"/>
              <a:t> ✅ Use Xavier (Glorot) Initialization – Helps prevent extreme values in weights, keeping activations in the useful range.</a:t>
            </a:r>
            <a:endParaRPr sz="1600"/>
          </a:p>
          <a:p>
            <a:r>
              <a:rPr sz="1600"/>
              <a:t> ✅ Switch to ReLU or Leaky ReLU – These avoid vanishing gradients by allowing gradients for all positive values.</a:t>
            </a:r>
            <a:endParaRPr sz="1600"/>
          </a:p>
          <a:p>
            <a:r>
              <a:rPr sz="1600"/>
              <a:t> ✅ Use Residual Connections (Skip Connections) – Helps bypass layers where gradients are small, improving learning in deep networks.</a:t>
            </a:r>
            <a:endParaRPr sz="1600"/>
          </a:p>
          <a:p>
            <a:pPr>
              <a:spcAft>
                <a:spcPct val="60000"/>
              </a:spcAft>
            </a:pPr>
            <a:r>
              <a:rPr sz="1900" b="1"/>
              <a:t>2. Addressing Computational Complexity</a:t>
            </a:r>
            <a:endParaRPr sz="1900" b="1"/>
          </a:p>
          <a:p>
            <a:r>
              <a:rPr sz="1600"/>
              <a:t>Since Tanh involves exponentials, it is more computationally expensive than ReLU. Solutions include:</a:t>
            </a:r>
            <a:endParaRPr sz="1600"/>
          </a:p>
          <a:p>
            <a:r>
              <a:rPr sz="1600"/>
              <a:t>✅ Use ReLU Instead – ReLU is computationally simpler and preferred for deep networks.</a:t>
            </a:r>
            <a:endParaRPr sz="1600"/>
          </a:p>
          <a:p>
            <a:r>
              <a:rPr sz="1600"/>
              <a:t> ✅ Hybrid Approach (Tanh + ReLU) – Use Tanh in the first few layers (to get zero-centered activations) and switch to ReLU in deeper layers.</a:t>
            </a:r>
            <a:endParaRPr sz="1600"/>
          </a:p>
          <a:p>
            <a:r>
              <a:rPr sz="1600"/>
              <a:t> ✅ Use Approximate Tanh Implementations – Hardware-optimized or lookup table-based implementations can speed up training.</a:t>
            </a:r>
            <a:endParaRPr sz="1600"/>
          </a:p>
          <a:p>
            <a:pPr>
              <a:spcAft>
                <a:spcPct val="60000"/>
              </a:spcAft>
            </a:pPr>
            <a:r>
              <a:rPr sz="2200" b="1"/>
              <a:t>Alternative: Swish or GELU</a:t>
            </a:r>
            <a:endParaRPr sz="2200" b="1"/>
          </a:p>
          <a:p>
            <a:r>
              <a:rPr sz="1600"/>
              <a:t>If you want an activation function that maintains smooth gradients like Tanh but avoids its weaknesses, consider:</a:t>
            </a:r>
            <a:endParaRPr sz="1600"/>
          </a:p>
          <a:p>
            <a:pPr>
              <a:buFont typeface="Arial" panose="020B0604020202020204"/>
              <a:buChar char="•"/>
            </a:pPr>
            <a:r>
              <a:rPr sz="1600"/>
              <a:t>Swish (x * sigmoid(x)) – Developed by Google, avoids vanishing gradients and works well in deep networks.</a:t>
            </a:r>
            <a:endParaRPr sz="1600"/>
          </a:p>
          <a:p>
            <a:pPr>
              <a:buFont typeface="Arial" panose="020B0604020202020204"/>
              <a:buChar char="•"/>
            </a:pPr>
            <a:r>
              <a:rPr sz="1600"/>
              <a:t>GELU (Gaussian Error Linear Unit) – Used in Transformer models like BERT for better performance.</a:t>
            </a:r>
            <a:endParaRPr sz="1600"/>
          </a:p>
          <a:p>
            <a:r>
              <a:rPr sz="1600"/>
              <a:t>Would you like to see a side-by-side comparison of these functions in a neural network? 🚀</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0" y="223520"/>
            <a:ext cx="6751955" cy="6710680"/>
          </a:xfrm>
          <a:prstGeom prst="rect">
            <a:avLst/>
          </a:prstGeom>
        </p:spPr>
        <p:txBody>
          <a:bodyPr wrap="square">
            <a:spAutoFit/>
          </a:bodyPr>
          <a:p>
            <a:pPr>
              <a:spcAft>
                <a:spcPct val="60000"/>
              </a:spcAft>
            </a:pPr>
            <a:r>
              <a:rPr lang="en-US" sz="2400" b="1">
                <a:solidFill>
                  <a:srgbClr val="FF0000"/>
                </a:solidFill>
                <a:effectLst>
                  <a:outerShdw blurRad="38100" dist="38100" dir="2700000" algn="tl">
                    <a:srgbClr val="000000">
                      <a:alpha val="43137"/>
                    </a:srgbClr>
                  </a:outerShdw>
                </a:effectLst>
              </a:rPr>
              <a:t>4. </a:t>
            </a:r>
            <a:r>
              <a:rPr sz="2400" b="1">
                <a:solidFill>
                  <a:srgbClr val="FF0000"/>
                </a:solidFill>
                <a:effectLst>
                  <a:outerShdw blurRad="38100" dist="38100" dir="2700000" algn="tl">
                    <a:srgbClr val="000000">
                      <a:alpha val="43137"/>
                    </a:srgbClr>
                  </a:outerShdw>
                </a:effectLst>
              </a:rPr>
              <a:t>ReLU (Rectified Linear Unit) Activation Function</a:t>
            </a:r>
            <a:endParaRPr sz="2400" b="1">
              <a:solidFill>
                <a:srgbClr val="FF0000"/>
              </a:solidFill>
              <a:effectLst>
                <a:outerShdw blurRad="38100" dist="38100" dir="2700000" algn="tl">
                  <a:srgbClr val="000000">
                    <a:alpha val="43137"/>
                  </a:srgbClr>
                </a:outerShdw>
              </a:effectLst>
            </a:endParaRPr>
          </a:p>
          <a:p>
            <a:pPr>
              <a:spcAft>
                <a:spcPct val="60000"/>
              </a:spcAft>
            </a:pPr>
            <a:r>
              <a:rPr sz="1900" b="1"/>
              <a:t>What is ReLU?</a:t>
            </a:r>
            <a:endParaRPr sz="1900" b="1"/>
          </a:p>
          <a:p>
            <a:r>
              <a:rPr sz="1600"/>
              <a:t>ReLU (Rectified Linear Unit) is an activation function commonly used in deep learning. It outputs zero for negative inputs and keeps positive inputs unchanged.Mathematically,</a:t>
            </a:r>
            <a:endParaRPr sz="1600"/>
          </a:p>
          <a:p>
            <a:r>
              <a:rPr sz="1600"/>
              <a:t>f(x)=max⁡(0,x)</a:t>
            </a:r>
            <a:r>
              <a:rPr lang="en-US" sz="1600"/>
              <a:t>  </a:t>
            </a:r>
            <a:r>
              <a:rPr lang="en-US" sz="1600" b="1"/>
              <a:t>or </a:t>
            </a:r>
            <a:r>
              <a:rPr sz="1600"/>
              <a:t>f(x) = \max(0, x)</a:t>
            </a:r>
            <a:endParaRPr sz="1600"/>
          </a:p>
          <a:p>
            <a:pPr>
              <a:spcAft>
                <a:spcPct val="60000"/>
              </a:spcAft>
            </a:pPr>
            <a:r>
              <a:rPr sz="1900" b="1"/>
              <a:t>How does ReLU Work?</a:t>
            </a:r>
            <a:endParaRPr sz="1900" b="1"/>
          </a:p>
          <a:p>
            <a:pPr>
              <a:buFont typeface="Arial" panose="020B0604020202020204"/>
              <a:buChar char="•"/>
            </a:pPr>
            <a:r>
              <a:rPr sz="1600"/>
              <a:t>If xx is positive, the output is xx (identity function).</a:t>
            </a:r>
            <a:endParaRPr sz="1600"/>
          </a:p>
          <a:p>
            <a:pPr>
              <a:buFont typeface="Arial" panose="020B0604020202020204"/>
              <a:buChar char="•"/>
            </a:pPr>
            <a:r>
              <a:rPr sz="1600"/>
              <a:t>If xx is negative, the output is 0 (dead neuron).</a:t>
            </a:r>
            <a:endParaRPr sz="1600"/>
          </a:p>
          <a:p>
            <a:pPr>
              <a:spcAft>
                <a:spcPct val="60000"/>
              </a:spcAft>
            </a:pPr>
            <a:r>
              <a:rPr sz="1900" b="1"/>
              <a:t>Where is ReLU Used?</a:t>
            </a:r>
            <a:endParaRPr sz="1900" b="1"/>
          </a:p>
          <a:p>
            <a:pPr>
              <a:buFont typeface="Arial" panose="020B0604020202020204"/>
              <a:buChar char="•"/>
            </a:pPr>
            <a:r>
              <a:rPr sz="1600"/>
              <a:t>In hidden layers of deep learning models, especially CNNs &amp; deep networks.</a:t>
            </a:r>
            <a:endParaRPr sz="1600"/>
          </a:p>
          <a:p>
            <a:pPr>
              <a:buFont typeface="Arial" panose="020B0604020202020204"/>
              <a:buChar char="•"/>
            </a:pPr>
            <a:r>
              <a:rPr sz="1600"/>
              <a:t>In image recognition, NLP, and speech processing models due to its efficiency.</a:t>
            </a:r>
            <a:endParaRPr sz="1600"/>
          </a:p>
          <a:p>
            <a:pPr>
              <a:spcAft>
                <a:spcPct val="60000"/>
              </a:spcAft>
            </a:pPr>
            <a:r>
              <a:rPr sz="1900" b="1"/>
              <a:t>When to Use ReLU?</a:t>
            </a:r>
            <a:endParaRPr sz="1900" b="1"/>
          </a:p>
          <a:p>
            <a:pPr>
              <a:buFont typeface="Arial" panose="020B0604020202020204"/>
              <a:buChar char="•"/>
            </a:pPr>
            <a:r>
              <a:rPr sz="1600"/>
              <a:t>When training deep networks (ReLU avoids the vanishing gradient problem).</a:t>
            </a:r>
            <a:endParaRPr sz="1600"/>
          </a:p>
          <a:p>
            <a:pPr>
              <a:buFont typeface="Arial" panose="020B0604020202020204"/>
              <a:buChar char="•"/>
            </a:pPr>
            <a:r>
              <a:rPr sz="1600"/>
              <a:t>When computational efficiency is a priority (faster than Sigmoid &amp; Tanh).</a:t>
            </a:r>
            <a:endParaRPr sz="1600"/>
          </a:p>
          <a:p>
            <a:pPr>
              <a:buFont typeface="Arial" panose="020B0604020202020204"/>
              <a:buChar char="•"/>
            </a:pPr>
            <a:r>
              <a:rPr sz="1600"/>
              <a:t>When using CNNs, where ReLU has been proven effective.</a:t>
            </a:r>
            <a:endParaRPr sz="1600"/>
          </a:p>
          <a:p>
            <a:pPr>
              <a:spcAft>
                <a:spcPct val="60000"/>
              </a:spcAft>
            </a:pPr>
            <a:r>
              <a:rPr sz="1900" b="1"/>
              <a:t>Why Use ReLU?</a:t>
            </a:r>
            <a:endParaRPr sz="1900" b="1"/>
          </a:p>
          <a:p>
            <a:pPr>
              <a:buFont typeface="Arial" panose="020B0604020202020204"/>
              <a:buChar char="•"/>
            </a:pPr>
            <a:r>
              <a:rPr sz="1600"/>
              <a:t>Avoids vanishing gradients (compared to Sigmoid/Tanh).</a:t>
            </a:r>
            <a:endParaRPr sz="1600"/>
          </a:p>
          <a:p>
            <a:pPr>
              <a:buFont typeface="Arial" panose="020B0604020202020204"/>
              <a:buChar char="•"/>
            </a:pPr>
            <a:r>
              <a:rPr sz="1600"/>
              <a:t>Faster computation (simple max function).</a:t>
            </a:r>
            <a:endParaRPr sz="1600"/>
          </a:p>
          <a:p>
            <a:pPr>
              <a:buFont typeface="Arial" panose="020B0604020202020204"/>
              <a:buChar char="•"/>
            </a:pPr>
            <a:r>
              <a:rPr sz="1600"/>
              <a:t>Encourages sparsity, making networks more efficient.</a:t>
            </a:r>
            <a:endParaRPr sz="2200" b="1"/>
          </a:p>
        </p:txBody>
      </p:sp>
      <p:pic>
        <p:nvPicPr>
          <p:cNvPr id="2" name="Picture 1"/>
          <p:cNvPicPr/>
          <p:nvPr/>
        </p:nvPicPr>
        <p:blipFill>
          <a:blip r:embed="rId1"/>
          <a:stretch>
            <a:fillRect/>
          </a:stretch>
        </p:blipFill>
        <p:spPr>
          <a:xfrm>
            <a:off x="7115810" y="0"/>
            <a:ext cx="4630420" cy="3011170"/>
          </a:xfrm>
          <a:prstGeom prst="rect">
            <a:avLst/>
          </a:prstGeom>
        </p:spPr>
      </p:pic>
      <p:pic>
        <p:nvPicPr>
          <p:cNvPr id="4" name="Picture 3"/>
          <p:cNvPicPr/>
          <p:nvPr/>
        </p:nvPicPr>
        <p:blipFill>
          <a:blip r:embed="rId2"/>
          <a:srcRect l="51330"/>
          <a:stretch>
            <a:fillRect/>
          </a:stretch>
        </p:blipFill>
        <p:spPr>
          <a:xfrm>
            <a:off x="7354570" y="3011170"/>
            <a:ext cx="4498975" cy="3510280"/>
          </a:xfrm>
          <a:prstGeom prst="rect">
            <a:avLst/>
          </a:prstGeom>
        </p:spPr>
      </p:pic>
      <p:pic>
        <p:nvPicPr>
          <p:cNvPr id="7" name="Picture 6"/>
          <p:cNvPicPr/>
          <p:nvPr/>
        </p:nvPicPr>
        <p:blipFill>
          <a:blip r:embed="rId3"/>
          <a:stretch>
            <a:fillRect/>
          </a:stretch>
        </p:blipFill>
        <p:spPr>
          <a:xfrm>
            <a:off x="4462145" y="1631315"/>
            <a:ext cx="2519680" cy="159448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62865"/>
            <a:ext cx="6553835" cy="2000885"/>
          </a:xfrm>
          <a:prstGeom prst="rect">
            <a:avLst/>
          </a:prstGeom>
          <a:noFill/>
        </p:spPr>
        <p:txBody>
          <a:bodyPr wrap="square" rtlCol="0" anchor="t">
            <a:spAutoFit/>
          </a:bodyPr>
          <a:p>
            <a:pPr>
              <a:spcAft>
                <a:spcPct val="60000"/>
              </a:spcAft>
            </a:pPr>
            <a:r>
              <a:rPr sz="2200" b="1">
                <a:solidFill>
                  <a:srgbClr val="FF0000"/>
                </a:solidFill>
                <a:sym typeface="+mn-ea"/>
              </a:rPr>
              <a:t>Advantages of ReLU</a:t>
            </a:r>
            <a:endParaRPr sz="2200" b="1">
              <a:solidFill>
                <a:srgbClr val="FF0000"/>
              </a:solidFill>
            </a:endParaRPr>
          </a:p>
          <a:p>
            <a:r>
              <a:rPr sz="1600">
                <a:sym typeface="+mn-ea"/>
              </a:rPr>
              <a:t>✅ No vanishing gradient problem for positive values (better gradient flow).</a:t>
            </a:r>
            <a:endParaRPr sz="1600"/>
          </a:p>
          <a:p>
            <a:r>
              <a:rPr sz="1600">
                <a:sym typeface="+mn-ea"/>
              </a:rPr>
              <a:t> ✅ Computationally efficient (no exponentials like Sigmoid/Tanh).</a:t>
            </a:r>
            <a:endParaRPr sz="1600"/>
          </a:p>
          <a:p>
            <a:r>
              <a:rPr sz="1600">
                <a:sym typeface="+mn-ea"/>
              </a:rPr>
              <a:t> ✅ Sparsity (some neurons output 0, reducing unnecessary computations).</a:t>
            </a:r>
            <a:endParaRPr sz="1600"/>
          </a:p>
          <a:p>
            <a:r>
              <a:rPr sz="1600">
                <a:sym typeface="+mn-ea"/>
              </a:rPr>
              <a:t> ✅ Works well for deep networks (most deep learning models use ReLU).</a:t>
            </a:r>
            <a:endParaRPr sz="1600"/>
          </a:p>
          <a:p>
            <a:pPr>
              <a:spcAft>
                <a:spcPct val="60000"/>
              </a:spcAft>
            </a:pPr>
            <a:r>
              <a:rPr sz="2200" b="1">
                <a:sym typeface="+mn-ea"/>
              </a:rPr>
              <a:t>Disadvantages of ReLU &amp; How to Overcome Them</a:t>
            </a:r>
            <a:endParaRPr lang="en-US" sz="2200" b="1">
              <a:sym typeface="+mn-ea"/>
            </a:endParaRPr>
          </a:p>
        </p:txBody>
      </p:sp>
      <p:graphicFrame>
        <p:nvGraphicFramePr>
          <p:cNvPr id="6" name="Table 5"/>
          <p:cNvGraphicFramePr/>
          <p:nvPr/>
        </p:nvGraphicFramePr>
        <p:xfrm>
          <a:off x="370205" y="2064067"/>
          <a:ext cx="10485120" cy="670560"/>
        </p:xfrm>
        <a:graphic>
          <a:graphicData uri="http://schemas.openxmlformats.org/drawingml/2006/table">
            <a:tbl>
              <a:tblPr/>
              <a:tblGrid>
                <a:gridCol w="5242560"/>
                <a:gridCol w="5242560"/>
              </a:tblGrid>
              <a:tr h="0">
                <a:tc>
                  <a:txBody>
                    <a:bodyPr/>
                    <a:p>
                      <a:r>
                        <a:rPr sz="1800" b="1">
                          <a:solidFill>
                            <a:srgbClr val="FF0000"/>
                          </a:solidFill>
                        </a:rPr>
                        <a:t>Disadvantage</a:t>
                      </a:r>
                      <a:endParaRPr sz="1800" b="1">
                        <a:solidFill>
                          <a:srgbClr val="FF0000"/>
                        </a:solidFill>
                      </a:endParaRPr>
                    </a:p>
                  </a:txBody>
                  <a:tcPr marL="0" marR="0" marT="0" marB="0" anchor="ctr" anchorCtr="0">
                    <a:lnL>
                      <a:noFill/>
                    </a:lnL>
                    <a:lnR>
                      <a:noFill/>
                    </a:lnR>
                    <a:lnT>
                      <a:noFill/>
                    </a:lnT>
                    <a:lnB>
                      <a:noFill/>
                    </a:lnB>
                    <a:noFill/>
                  </a:tcPr>
                </a:tc>
                <a:tc>
                  <a:txBody>
                    <a:bodyPr/>
                    <a:p>
                      <a:r>
                        <a:rPr sz="1800">
                          <a:solidFill>
                            <a:srgbClr val="FF0000"/>
                          </a:solidFill>
                        </a:rPr>
                        <a:t>Solution</a:t>
                      </a:r>
                      <a:endParaRPr sz="1800">
                        <a:solidFill>
                          <a:srgbClr val="FF0000"/>
                        </a:solidFill>
                      </a:endParaRPr>
                    </a:p>
                  </a:txBody>
                  <a:tcPr marL="0" marR="0" marT="0" marB="0" anchor="ctr" anchorCtr="0">
                    <a:lnL>
                      <a:noFill/>
                    </a:lnL>
                    <a:lnR>
                      <a:noFill/>
                    </a:lnR>
                    <a:lnT>
                      <a:noFill/>
                    </a:lnT>
                    <a:lnB>
                      <a:noFill/>
                    </a:lnB>
                    <a:noFill/>
                  </a:tcPr>
                </a:tc>
              </a:tr>
              <a:tr h="0">
                <a:tc>
                  <a:txBody>
                    <a:bodyPr/>
                    <a:p>
                      <a:r>
                        <a:rPr sz="1800" b="1"/>
                        <a:t>Dying ReLU Problem</a:t>
                      </a:r>
                      <a:r>
                        <a:rPr sz="1800"/>
                        <a:t> (neurons output 0 for negative values and stop learning)</a:t>
                      </a:r>
                      <a:endParaRPr sz="1800"/>
                    </a:p>
                  </a:txBody>
                  <a:tcPr marL="0" marR="0" marT="0" marB="0" anchor="ctr" anchorCtr="0">
                    <a:lnL>
                      <a:noFill/>
                    </a:lnL>
                    <a:lnR>
                      <a:noFill/>
                    </a:lnR>
                    <a:lnT>
                      <a:noFill/>
                    </a:lnT>
                    <a:lnB>
                      <a:noFill/>
                    </a:lnB>
                    <a:noFill/>
                  </a:tcPr>
                </a:tc>
                <a:tc>
                  <a:txBody>
                    <a:bodyPr/>
                    <a:p>
                      <a:r>
                        <a:rPr sz="1800"/>
                        <a:t>Use Leaky ReLU (f(x)=max⁡(0.01x,x)f(x) = \max(0.01x, x)) or Parametric ReLU (PReLU)</a:t>
                      </a:r>
                      <a:endParaRPr sz="1800"/>
                    </a:p>
                  </a:txBody>
                  <a:tcPr marL="0" marR="0" marT="0" marB="0" anchor="ctr" anchorCtr="0">
                    <a:lnL>
                      <a:noFill/>
                    </a:lnL>
                    <a:lnR>
                      <a:noFill/>
                    </a:lnR>
                    <a:lnT>
                      <a:noFill/>
                    </a:lnT>
                    <a:lnB>
                      <a:noFill/>
                    </a:lnB>
                    <a:noFill/>
                  </a:tcPr>
                </a:tc>
              </a:tr>
              <a:tr h="0">
                <a:tc>
                  <a:txBody>
                    <a:bodyPr/>
                    <a:p>
                      <a:r>
                        <a:rPr sz="1800"/>
                        <a:t>Unbounded Output (large values may cause instability)</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r h="0">
                <a:tc>
                  <a:txBody>
                    <a:bodyPr/>
                    <a:p>
                      <a:r>
                        <a:rPr sz="1800"/>
                        <a:t>Not Zero-Centered (can lead to inefficient weight updates)</a:t>
                      </a:r>
                      <a:endParaRPr sz="1800"/>
                    </a:p>
                  </a:txBody>
                  <a:tcPr marL="0" marR="0" marT="0" marB="0" anchor="ctr" anchorCtr="0">
                    <a:lnL>
                      <a:noFill/>
                    </a:lnL>
                    <a:lnR>
                      <a:noFill/>
                    </a:lnR>
                    <a:lnT>
                      <a:noFill/>
                    </a:lnT>
                    <a:lnB>
                      <a:noFill/>
                    </a:lnB>
                    <a:noFill/>
                  </a:tcPr>
                </a:tc>
                <a:tc>
                  <a:txBody>
                    <a:bodyPr/>
                    <a:p>
                      <a:r>
                        <a:rPr sz="1800"/>
                        <a:t>Use Leaky ReLU or Swish, which are more balanced</a:t>
                      </a:r>
                      <a:endParaRPr sz="1800"/>
                    </a:p>
                  </a:txBody>
                  <a:tcPr marL="0" marR="0" marT="0" marB="0" anchor="ctr" anchorCtr="0">
                    <a:lnL>
                      <a:noFill/>
                    </a:lnL>
                    <a:lnR>
                      <a:noFill/>
                    </a:lnR>
                    <a:lnT>
                      <a:noFill/>
                    </a:lnT>
                    <a:lnB>
                      <a:noFill/>
                    </a:lnB>
                    <a:noFill/>
                  </a:tcPr>
                </a:tc>
              </a:tr>
            </a:tbl>
          </a:graphicData>
        </a:graphic>
      </p:graphicFrame>
      <p:sp>
        <p:nvSpPr>
          <p:cNvPr id="3" name="Text Box 2"/>
          <p:cNvSpPr txBox="1"/>
          <p:nvPr/>
        </p:nvSpPr>
        <p:spPr>
          <a:xfrm>
            <a:off x="204470" y="3709670"/>
            <a:ext cx="10956290" cy="1908175"/>
          </a:xfrm>
          <a:prstGeom prst="rect">
            <a:avLst/>
          </a:prstGeom>
          <a:noFill/>
        </p:spPr>
        <p:txBody>
          <a:bodyPr wrap="square" rtlCol="0" anchor="t">
            <a:spAutoFit/>
          </a:bodyPr>
          <a:p>
            <a:pPr>
              <a:spcAft>
                <a:spcPct val="60000"/>
              </a:spcAft>
            </a:pPr>
            <a:r>
              <a:rPr sz="2200" b="1">
                <a:sym typeface="+mn-ea"/>
              </a:rPr>
              <a:t>Real-World Example: ReLU in Image Classification (CNNs)</a:t>
            </a:r>
            <a:endParaRPr sz="2200" b="1"/>
          </a:p>
          <a:p>
            <a:r>
              <a:rPr sz="1600">
                <a:sym typeface="+mn-ea"/>
              </a:rPr>
              <a:t>In image recognition models like ResNet, VGG, and MobileNet, ReLU is used in convolutional layers to:</a:t>
            </a:r>
            <a:endParaRPr sz="1600"/>
          </a:p>
          <a:p>
            <a:r>
              <a:rPr sz="1600">
                <a:sym typeface="+mn-ea"/>
              </a:rPr>
              <a:t> ✅ Improve training speed</a:t>
            </a:r>
            <a:endParaRPr sz="1600"/>
          </a:p>
          <a:p>
            <a:r>
              <a:rPr sz="1600">
                <a:sym typeface="+mn-ea"/>
              </a:rPr>
              <a:t> ✅ Prevent vanishing gradients</a:t>
            </a:r>
            <a:endParaRPr sz="1600"/>
          </a:p>
          <a:p>
            <a:r>
              <a:rPr sz="1600">
                <a:sym typeface="+mn-ea"/>
              </a:rPr>
              <a:t> ✅ Enable deep networks to learn hierarchical features</a:t>
            </a:r>
            <a:endParaRPr sz="1600"/>
          </a:p>
          <a:p>
            <a:r>
              <a:rPr sz="1600">
                <a:sym typeface="+mn-ea"/>
              </a:rPr>
              <a:t>Would you like a comparison of ReLU with Swish, GELU, or other activations? 🚀</a:t>
            </a:r>
            <a:endParaRPr lang="en-US" sz="1600">
              <a:sym typeface="+mn-ea"/>
            </a:endParaRPr>
          </a:p>
        </p:txBody>
      </p:sp>
      <p:pic>
        <p:nvPicPr>
          <p:cNvPr id="8" name="Picture 7"/>
          <p:cNvPicPr/>
          <p:nvPr/>
        </p:nvPicPr>
        <p:blipFill>
          <a:blip r:embed="rId1"/>
          <a:stretch>
            <a:fillRect/>
          </a:stretch>
        </p:blipFill>
        <p:spPr>
          <a:xfrm>
            <a:off x="7827645" y="4828540"/>
            <a:ext cx="4364355" cy="1936750"/>
          </a:xfrm>
          <a:prstGeom prst="rect">
            <a:avLst/>
          </a:prstGeom>
        </p:spPr>
      </p:pic>
      <p:pic>
        <p:nvPicPr>
          <p:cNvPr id="9" name="Picture 8"/>
          <p:cNvPicPr/>
          <p:nvPr/>
        </p:nvPicPr>
        <p:blipFill>
          <a:blip r:embed="rId2"/>
          <a:stretch>
            <a:fillRect/>
          </a:stretch>
        </p:blipFill>
        <p:spPr>
          <a:xfrm>
            <a:off x="7503160" y="187325"/>
            <a:ext cx="3657600" cy="19526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4210" y="783590"/>
            <a:ext cx="7559675" cy="5140325"/>
          </a:xfrm>
          <a:prstGeom prst="rect">
            <a:avLst/>
          </a:prstGeom>
          <a:noFill/>
        </p:spPr>
        <p:txBody>
          <a:bodyPr wrap="square" rtlCol="0" anchor="t">
            <a:no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ReLU function</a:t>
            </a:r>
            <a:endParaRPr lang="en-US" altLang="en-US"/>
          </a:p>
          <a:p>
            <a:r>
              <a:rPr lang="en-US" altLang="en-US"/>
              <a:t>def relu(x):</a:t>
            </a:r>
            <a:endParaRPr lang="en-US" altLang="en-US"/>
          </a:p>
          <a:p>
            <a:r>
              <a:rPr lang="en-US" altLang="en-US"/>
              <a:t>    return np.maximum(0,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relu(x)</a:t>
            </a:r>
            <a:endParaRPr lang="en-US" altLang="en-US"/>
          </a:p>
          <a:p>
            <a:endParaRPr lang="en-US" altLang="en-US"/>
          </a:p>
          <a:p>
            <a:r>
              <a:rPr lang="en-US" altLang="en-US"/>
              <a:t># Plot ReLU function</a:t>
            </a:r>
            <a:endParaRPr lang="en-US" altLang="en-US"/>
          </a:p>
          <a:p>
            <a:r>
              <a:rPr lang="en-US" altLang="en-US"/>
              <a:t>plt.plot(x, y, label="ReLU Activation", color="blue")</a:t>
            </a:r>
            <a:endParaRPr lang="en-US" altLang="en-US"/>
          </a:p>
          <a:p>
            <a:r>
              <a:rPr lang="en-US" altLang="en-US"/>
              <a:t>plt.xlabel("Input")</a:t>
            </a:r>
            <a:endParaRPr lang="en-US" altLang="en-US"/>
          </a:p>
          <a:p>
            <a:r>
              <a:rPr lang="en-US" altLang="en-US"/>
              <a:t>plt.ylabel("Output")</a:t>
            </a:r>
            <a:endParaRPr lang="en-US" altLang="en-US"/>
          </a:p>
          <a:p>
            <a:r>
              <a:rPr lang="en-US" altLang="en-US"/>
              <a:t>plt.title("ReLU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sp>
        <p:nvSpPr>
          <p:cNvPr id="3" name="Text Box 2"/>
          <p:cNvSpPr txBox="1"/>
          <p:nvPr/>
        </p:nvSpPr>
        <p:spPr>
          <a:xfrm>
            <a:off x="382270" y="0"/>
            <a:ext cx="8762365" cy="783590"/>
          </a:xfrm>
          <a:prstGeom prst="rect">
            <a:avLst/>
          </a:prstGeom>
          <a:noFill/>
        </p:spPr>
        <p:txBody>
          <a:bodyPr wrap="square" rtlCol="0" anchor="t">
            <a:spAutoFit/>
          </a:bodyPr>
          <a:p>
            <a:endParaRPr sz="2600"/>
          </a:p>
          <a:p>
            <a:pPr>
              <a:spcAft>
                <a:spcPct val="60000"/>
              </a:spcAft>
            </a:pPr>
            <a:r>
              <a:rPr sz="1900" b="1">
                <a:sym typeface="+mn-ea"/>
              </a:rPr>
              <a:t>Example in Python (Using ReLU in TensorFlow/Keras)</a:t>
            </a:r>
            <a:endParaRPr lang="en-US" sz="1900" b="1">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04495" y="216535"/>
            <a:ext cx="7792720" cy="3969385"/>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AI vs ML vs DL</a:t>
            </a:r>
            <a:endParaRPr sz="2800" b="1">
              <a:solidFill>
                <a:srgbClr val="FF0000"/>
              </a:solidFill>
              <a:effectLst>
                <a:outerShdw blurRad="38100" dist="38100" dir="2700000" algn="tl">
                  <a:srgbClr val="000000">
                    <a:alpha val="43137"/>
                  </a:srgbClr>
                </a:outerShdw>
              </a:effectLst>
            </a:endParaRPr>
          </a:p>
          <a:p>
            <a:pPr>
              <a:buAutoNum type="arabicPeriod"/>
            </a:pPr>
            <a:r>
              <a:rPr sz="1600"/>
              <a:t>Artificial Intelligence (AI):</a:t>
            </a:r>
            <a:endParaRPr sz="1600"/>
          </a:p>
          <a:p>
            <a:pPr lvl="1">
              <a:buFont typeface="Arial" panose="020B0604020202020204"/>
              <a:buChar char="◦"/>
            </a:pPr>
            <a:r>
              <a:rPr sz="1600"/>
              <a:t>The broadest concept, referring to machines that can perform cognitive functions similar to humans.</a:t>
            </a:r>
            <a:endParaRPr sz="1600"/>
          </a:p>
          <a:p>
            <a:pPr lvl="1">
              <a:buFont typeface="Arial" panose="020B0604020202020204"/>
              <a:buChar char="◦"/>
            </a:pPr>
            <a:r>
              <a:rPr sz="1600"/>
              <a:t>Encompasses ML, DL, and rule-based systems.</a:t>
            </a:r>
            <a:endParaRPr sz="1600"/>
          </a:p>
          <a:p>
            <a:pPr lvl="1">
              <a:buFont typeface="Arial" panose="020B0604020202020204"/>
              <a:buChar char="◦"/>
            </a:pPr>
            <a:r>
              <a:rPr sz="1600"/>
              <a:t>Examples: Virtual assistants, autonomous vehicles, and recommendation systems.</a:t>
            </a:r>
            <a:endParaRPr sz="1600"/>
          </a:p>
          <a:p>
            <a:pPr>
              <a:buAutoNum type="arabicPeriod"/>
            </a:pPr>
            <a:r>
              <a:rPr sz="1600"/>
              <a:t>Machine Learning (ML):</a:t>
            </a:r>
            <a:endParaRPr sz="1600"/>
          </a:p>
          <a:p>
            <a:pPr lvl="1">
              <a:buFont typeface="Arial" panose="020B0604020202020204"/>
              <a:buChar char="◦"/>
            </a:pPr>
            <a:r>
              <a:rPr sz="1600"/>
              <a:t>A subset of AI that enables machines to learn patterns from data without explicit programming.</a:t>
            </a:r>
            <a:endParaRPr sz="1600"/>
          </a:p>
          <a:p>
            <a:pPr lvl="1">
              <a:buFont typeface="Arial" panose="020B0604020202020204"/>
              <a:buChar char="◦"/>
            </a:pPr>
            <a:r>
              <a:rPr sz="1600"/>
              <a:t>Uses statistical models and algorithms like decision trees, regression, and clustering.</a:t>
            </a:r>
            <a:endParaRPr sz="1600"/>
          </a:p>
          <a:p>
            <a:pPr lvl="1">
              <a:buFont typeface="Arial" panose="020B0604020202020204"/>
              <a:buChar char="◦"/>
            </a:pPr>
            <a:r>
              <a:rPr sz="1600"/>
              <a:t>Examples: Fraud detection, predictive analytics, and spam filters.</a:t>
            </a:r>
            <a:endParaRPr sz="1600"/>
          </a:p>
          <a:p>
            <a:pPr>
              <a:buAutoNum type="arabicPeriod"/>
            </a:pPr>
            <a:r>
              <a:rPr sz="1600"/>
              <a:t>Deep Learning (DL):</a:t>
            </a:r>
            <a:endParaRPr sz="1600"/>
          </a:p>
          <a:p>
            <a:pPr lvl="1">
              <a:buFont typeface="Arial" panose="020B0604020202020204"/>
              <a:buChar char="◦"/>
            </a:pPr>
            <a:r>
              <a:rPr sz="1600"/>
              <a:t>A specialized subset of ML that relies on deep neural networks.</a:t>
            </a:r>
            <a:endParaRPr sz="1600"/>
          </a:p>
          <a:p>
            <a:pPr lvl="1">
              <a:buFont typeface="Arial" panose="020B0604020202020204"/>
              <a:buChar char="◦"/>
            </a:pPr>
            <a:r>
              <a:rPr sz="1600"/>
              <a:t>Requires large datasets and computational power.</a:t>
            </a:r>
            <a:endParaRPr sz="1600"/>
          </a:p>
          <a:p>
            <a:pPr lvl="1">
              <a:buFont typeface="Arial" panose="020B0604020202020204"/>
              <a:buChar char="◦"/>
            </a:pPr>
            <a:r>
              <a:rPr sz="1600"/>
              <a:t>Examples: Image recognition, natural language processing, and speech recognition.</a:t>
            </a:r>
            <a:endParaRPr sz="1600"/>
          </a:p>
        </p:txBody>
      </p:sp>
      <p:sp>
        <p:nvSpPr>
          <p:cNvPr id="5" name="Text Box 4"/>
          <p:cNvSpPr txBox="1"/>
          <p:nvPr/>
        </p:nvSpPr>
        <p:spPr>
          <a:xfrm>
            <a:off x="473710" y="4126865"/>
            <a:ext cx="9212580" cy="2245360"/>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Applications of AI</a:t>
            </a:r>
            <a:endParaRPr sz="2800" b="1">
              <a:solidFill>
                <a:srgbClr val="FF0000"/>
              </a:solidFill>
              <a:effectLst>
                <a:outerShdw blurRad="38100" dist="38100" dir="2700000" algn="tl">
                  <a:srgbClr val="000000">
                    <a:alpha val="43137"/>
                  </a:srgbClr>
                </a:outerShdw>
              </a:effectLst>
            </a:endParaRPr>
          </a:p>
          <a:p>
            <a:r>
              <a:rPr sz="1600"/>
              <a:t>AI has transformed multiple industries by enabling automation and improving decision-making. Some major applications include:</a:t>
            </a:r>
            <a:endParaRPr sz="1600"/>
          </a:p>
          <a:p>
            <a:pPr>
              <a:buFont typeface="Arial" panose="020B0604020202020204"/>
              <a:buChar char="•"/>
            </a:pPr>
            <a:r>
              <a:rPr sz="1600"/>
              <a:t>Healthcare: Disease diagnosis, personalized medicine, robotic surgeries.</a:t>
            </a:r>
            <a:endParaRPr sz="1600"/>
          </a:p>
          <a:p>
            <a:pPr>
              <a:buFont typeface="Arial" panose="020B0604020202020204"/>
              <a:buChar char="•"/>
            </a:pPr>
            <a:r>
              <a:rPr sz="1600"/>
              <a:t>Finance: Fraud detection, algorithmic trading, risk assessment.</a:t>
            </a:r>
            <a:endParaRPr sz="1600"/>
          </a:p>
          <a:p>
            <a:pPr>
              <a:buFont typeface="Arial" panose="020B0604020202020204"/>
              <a:buChar char="•"/>
            </a:pPr>
            <a:r>
              <a:rPr sz="1600"/>
              <a:t>Retail: Recommendation systems, demand forecasting, customer sentiment analysis.</a:t>
            </a:r>
            <a:endParaRPr sz="1600"/>
          </a:p>
          <a:p>
            <a:pPr>
              <a:buFont typeface="Arial" panose="020B0604020202020204"/>
              <a:buChar char="•"/>
            </a:pPr>
            <a:r>
              <a:rPr sz="1600"/>
              <a:t>Autonomous Systems: Self-driving cars, drones, robotics.</a:t>
            </a:r>
            <a:endParaRPr sz="1600"/>
          </a:p>
          <a:p>
            <a:pPr>
              <a:buFont typeface="Arial" panose="020B0604020202020204"/>
              <a:buChar char="•"/>
            </a:pPr>
            <a:r>
              <a:rPr sz="1600"/>
              <a:t>Natural Language Processing: Chatbots, virtual assistants, language translation.</a:t>
            </a:r>
            <a:endParaRPr sz="16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6060" y="99695"/>
            <a:ext cx="9481820" cy="6524625"/>
          </a:xfrm>
          <a:prstGeom prst="rect">
            <a:avLst/>
          </a:prstGeom>
          <a:noFill/>
        </p:spPr>
        <p:txBody>
          <a:bodyPr wrap="square" rtlCol="0" anchor="t">
            <a:spAutoFit/>
          </a:bodyPr>
          <a:p>
            <a:pPr>
              <a:lnSpc>
                <a:spcPct val="40000"/>
              </a:lnSpc>
              <a:spcAft>
                <a:spcPct val="60000"/>
              </a:spcAft>
            </a:pPr>
            <a:r>
              <a:rPr lang="en-US" sz="2200" b="1">
                <a:solidFill>
                  <a:srgbClr val="FF0000"/>
                </a:solidFill>
                <a:effectLst>
                  <a:outerShdw blurRad="38100" dist="38100" dir="2700000" algn="tl">
                    <a:srgbClr val="000000">
                      <a:alpha val="43137"/>
                    </a:srgbClr>
                  </a:outerShdw>
                </a:effectLst>
                <a:sym typeface="+mn-ea"/>
              </a:rPr>
              <a:t>5. </a:t>
            </a:r>
            <a:r>
              <a:rPr sz="2200" b="1">
                <a:solidFill>
                  <a:srgbClr val="FF0000"/>
                </a:solidFill>
                <a:effectLst>
                  <a:outerShdw blurRad="38100" dist="38100" dir="2700000" algn="tl">
                    <a:srgbClr val="000000">
                      <a:alpha val="43137"/>
                    </a:srgbClr>
                  </a:outerShdw>
                </a:effectLst>
                <a:sym typeface="+mn-ea"/>
              </a:rPr>
              <a:t>Leaky ReLU (Leaky Rectified Linear Unit) Activation Function</a:t>
            </a:r>
            <a:endParaRPr sz="2200" b="1">
              <a:solidFill>
                <a:srgbClr val="FF0000"/>
              </a:solidFill>
              <a:effectLst>
                <a:outerShdw blurRad="38100" dist="38100" dir="2700000" algn="tl">
                  <a:srgbClr val="000000">
                    <a:alpha val="43137"/>
                  </a:srgbClr>
                </a:outerShdw>
              </a:effectLst>
            </a:endParaRPr>
          </a:p>
          <a:p>
            <a:pPr>
              <a:lnSpc>
                <a:spcPct val="40000"/>
              </a:lnSpc>
              <a:spcAft>
                <a:spcPct val="60000"/>
              </a:spcAft>
            </a:pPr>
            <a:r>
              <a:rPr sz="1900" b="1">
                <a:sym typeface="+mn-ea"/>
              </a:rPr>
              <a:t>What is Leaky ReLU?</a:t>
            </a:r>
            <a:endParaRPr sz="1900" b="1"/>
          </a:p>
          <a:p>
            <a:r>
              <a:rPr sz="1600">
                <a:sym typeface="+mn-ea"/>
              </a:rPr>
              <a:t>Leaky ReLU is a modified version of ReLU that allows small gradients for negative inputs instead of zero. This helps prevent the "dying ReLU" problem, where neurons become inactive and stop learning.</a:t>
            </a:r>
            <a:endParaRPr sz="1600"/>
          </a:p>
          <a:p>
            <a:r>
              <a:rPr sz="1600">
                <a:sym typeface="+mn-ea"/>
              </a:rPr>
              <a:t>Mathematically,</a:t>
            </a:r>
            <a:r>
              <a:rPr lang="en-US" sz="1600">
                <a:sym typeface="+mn-ea"/>
              </a:rPr>
              <a:t>   </a:t>
            </a:r>
            <a:r>
              <a:rPr sz="1600">
                <a:sym typeface="+mn-ea"/>
              </a:rPr>
              <a:t>f(x)</a:t>
            </a:r>
            <a:r>
              <a:rPr lang="en-US" sz="1600">
                <a:sym typeface="+mn-ea"/>
              </a:rPr>
              <a:t>  </a:t>
            </a:r>
            <a:r>
              <a:rPr sz="1600">
                <a:sym typeface="+mn-ea"/>
              </a:rPr>
              <a:t>=max⁡(αx,x)f(x) = \max(\alpha x, x)</a:t>
            </a:r>
            <a:endParaRPr sz="1600"/>
          </a:p>
          <a:p>
            <a:r>
              <a:rPr sz="1600">
                <a:sym typeface="+mn-ea"/>
              </a:rPr>
              <a:t>where α\alpha (leak factor) is a small positive constant, typically 0.01.</a:t>
            </a:r>
            <a:endParaRPr sz="1600"/>
          </a:p>
          <a:p>
            <a:pPr>
              <a:spcAft>
                <a:spcPct val="60000"/>
              </a:spcAft>
            </a:pPr>
            <a:r>
              <a:rPr sz="1900" b="1">
                <a:sym typeface="+mn-ea"/>
              </a:rPr>
              <a:t>How does Leaky ReLU Work?</a:t>
            </a:r>
            <a:endParaRPr sz="1900" b="1"/>
          </a:p>
          <a:p>
            <a:pPr>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a small fraction (αx\alpha x) instead of zero.</a:t>
            </a:r>
            <a:endParaRPr sz="1600"/>
          </a:p>
          <a:p>
            <a:pPr>
              <a:spcAft>
                <a:spcPct val="60000"/>
              </a:spcAft>
            </a:pPr>
            <a:r>
              <a:rPr sz="1900" b="1">
                <a:sym typeface="+mn-ea"/>
              </a:rPr>
              <a:t>Where is Leaky ReLU Used?</a:t>
            </a:r>
            <a:endParaRPr sz="1900" b="1"/>
          </a:p>
          <a:p>
            <a:pPr>
              <a:buFont typeface="Arial" panose="020B0604020202020204"/>
              <a:buChar char="•"/>
            </a:pPr>
            <a:r>
              <a:rPr sz="1600">
                <a:sym typeface="+mn-ea"/>
              </a:rPr>
              <a:t>In deep networks where dying ReLU is a concern.</a:t>
            </a:r>
            <a:endParaRPr sz="1600"/>
          </a:p>
          <a:p>
            <a:pPr>
              <a:buFont typeface="Arial" panose="020B0604020202020204"/>
              <a:buChar char="•"/>
            </a:pPr>
            <a:r>
              <a:rPr sz="1600">
                <a:sym typeface="+mn-ea"/>
              </a:rPr>
              <a:t>In GANs (Generative Adversarial Networks) and CNNs for stable learning.</a:t>
            </a:r>
            <a:endParaRPr sz="1600"/>
          </a:p>
          <a:p>
            <a:pPr>
              <a:buFont typeface="Arial" panose="020B0604020202020204"/>
              <a:buChar char="•"/>
            </a:pPr>
            <a:r>
              <a:rPr sz="1600">
                <a:sym typeface="+mn-ea"/>
              </a:rPr>
              <a:t>In models where some negative values should still contribute to learning.</a:t>
            </a:r>
            <a:endParaRPr sz="1600"/>
          </a:p>
          <a:p>
            <a:pPr>
              <a:spcAft>
                <a:spcPct val="60000"/>
              </a:spcAft>
            </a:pPr>
            <a:r>
              <a:rPr sz="1900" b="1">
                <a:sym typeface="+mn-ea"/>
              </a:rPr>
              <a:t>When to Use Leaky ReLU?</a:t>
            </a:r>
            <a:endParaRPr sz="1900" b="1"/>
          </a:p>
          <a:p>
            <a:pPr>
              <a:buFont typeface="Arial" panose="020B0604020202020204"/>
              <a:buChar char="•"/>
            </a:pPr>
            <a:r>
              <a:rPr sz="1600">
                <a:sym typeface="+mn-ea"/>
              </a:rPr>
              <a:t>When standard ReLU causes too many dead neurons (zero outputs).</a:t>
            </a:r>
            <a:endParaRPr sz="1600"/>
          </a:p>
          <a:p>
            <a:pPr>
              <a:buFont typeface="Arial" panose="020B0604020202020204"/>
              <a:buChar char="•"/>
            </a:pPr>
            <a:r>
              <a:rPr sz="1600">
                <a:sym typeface="+mn-ea"/>
              </a:rPr>
              <a:t>When training deep networks that require better gradient flow.</a:t>
            </a:r>
            <a:endParaRPr sz="1600"/>
          </a:p>
          <a:p>
            <a:pPr>
              <a:buFont typeface="Arial" panose="020B0604020202020204"/>
              <a:buChar char="•"/>
            </a:pPr>
            <a:r>
              <a:rPr sz="1600">
                <a:sym typeface="+mn-ea"/>
              </a:rPr>
              <a:t>When negative inputs still carry useful information.</a:t>
            </a:r>
            <a:endParaRPr sz="1600"/>
          </a:p>
          <a:p>
            <a:pPr>
              <a:spcAft>
                <a:spcPct val="60000"/>
              </a:spcAft>
            </a:pPr>
            <a:r>
              <a:rPr sz="1900" b="1">
                <a:sym typeface="+mn-ea"/>
              </a:rPr>
              <a:t>Why Use Leaky ReLU?</a:t>
            </a:r>
            <a:endParaRPr sz="1900" b="1"/>
          </a:p>
          <a:p>
            <a:pPr>
              <a:buFont typeface="Arial" panose="020B0604020202020204"/>
              <a:buChar char="•"/>
            </a:pPr>
            <a:r>
              <a:rPr sz="1600">
                <a:sym typeface="+mn-ea"/>
              </a:rPr>
              <a:t>Prevents dying neurons by allowing small negative gradients.</a:t>
            </a:r>
            <a:endParaRPr sz="1600"/>
          </a:p>
          <a:p>
            <a:pPr>
              <a:buFont typeface="Arial" panose="020B0604020202020204"/>
              <a:buChar char="•"/>
            </a:pPr>
            <a:r>
              <a:rPr sz="1600">
                <a:sym typeface="+mn-ea"/>
              </a:rPr>
              <a:t>Helps deep networks learn faster and more effectively.</a:t>
            </a:r>
            <a:endParaRPr sz="1600"/>
          </a:p>
          <a:p>
            <a:pPr>
              <a:buFont typeface="Arial" panose="020B0604020202020204"/>
              <a:buChar char="•"/>
            </a:pPr>
            <a:r>
              <a:rPr sz="1600">
                <a:sym typeface="+mn-ea"/>
              </a:rPr>
              <a:t>Works well for both image and NLP models.</a:t>
            </a:r>
            <a:endParaRPr lang="en-US" sz="1600">
              <a:sym typeface="+mn-ea"/>
            </a:endParaRPr>
          </a:p>
        </p:txBody>
      </p:sp>
      <p:pic>
        <p:nvPicPr>
          <p:cNvPr id="10" name="Picture 9"/>
          <p:cNvPicPr/>
          <p:nvPr/>
        </p:nvPicPr>
        <p:blipFill>
          <a:blip r:embed="rId1"/>
          <a:stretch>
            <a:fillRect/>
          </a:stretch>
        </p:blipFill>
        <p:spPr>
          <a:xfrm>
            <a:off x="6515100" y="1481455"/>
            <a:ext cx="5455920" cy="4133850"/>
          </a:xfrm>
          <a:prstGeom prst="rect">
            <a:avLst/>
          </a:prstGeom>
        </p:spPr>
      </p:pic>
      <p:pic>
        <p:nvPicPr>
          <p:cNvPr id="11" name="Picture 10"/>
          <p:cNvPicPr/>
          <p:nvPr/>
        </p:nvPicPr>
        <p:blipFill>
          <a:blip r:embed="rId2"/>
          <a:stretch>
            <a:fillRect/>
          </a:stretch>
        </p:blipFill>
        <p:spPr>
          <a:xfrm>
            <a:off x="6515100" y="4765040"/>
            <a:ext cx="5119370" cy="290258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5445" y="509905"/>
            <a:ext cx="10024745" cy="1754505"/>
          </a:xfrm>
          <a:prstGeom prst="rect">
            <a:avLst/>
          </a:prstGeom>
        </p:spPr>
        <p:txBody>
          <a:bodyPr wrap="square">
            <a:spAutoFit/>
          </a:bodyPr>
          <a:p>
            <a:pPr>
              <a:spcAft>
                <a:spcPct val="60000"/>
              </a:spcAft>
            </a:pPr>
            <a:r>
              <a:rPr sz="2200" b="1"/>
              <a:t>Advantages of Leaky ReLU</a:t>
            </a:r>
            <a:endParaRPr sz="2200" b="1"/>
          </a:p>
          <a:p>
            <a:r>
              <a:rPr sz="1600"/>
              <a:t>✅ No dying ReLU problem (negative values have small gradients).</a:t>
            </a:r>
            <a:endParaRPr sz="1600"/>
          </a:p>
          <a:p>
            <a:r>
              <a:rPr sz="1600"/>
              <a:t> ✅ Computationally simple (like ReLU, but with a small slope for negatives).</a:t>
            </a:r>
            <a:endParaRPr sz="1600"/>
          </a:p>
          <a:p>
            <a:r>
              <a:rPr sz="1600"/>
              <a:t> ✅ Works well in deep networks and GANs.</a:t>
            </a:r>
            <a:endParaRPr sz="1600"/>
          </a:p>
          <a:p>
            <a:pPr>
              <a:spcAft>
                <a:spcPct val="60000"/>
              </a:spcAft>
            </a:pPr>
            <a:r>
              <a:rPr sz="2200" b="1"/>
              <a:t>Disadvantages of Leaky ReLU &amp; How to Overcome Them</a:t>
            </a:r>
            <a:endParaRPr sz="2200" b="1"/>
          </a:p>
        </p:txBody>
      </p:sp>
      <p:graphicFrame>
        <p:nvGraphicFramePr>
          <p:cNvPr id="5" name="Table 4"/>
          <p:cNvGraphicFramePr/>
          <p:nvPr/>
        </p:nvGraphicFramePr>
        <p:xfrm>
          <a:off x="554990" y="2243772"/>
          <a:ext cx="10485120" cy="1930400"/>
        </p:xfrm>
        <a:graphic>
          <a:graphicData uri="http://schemas.openxmlformats.org/drawingml/2006/table">
            <a:tbl>
              <a:tblPr/>
              <a:tblGrid>
                <a:gridCol w="5242560"/>
                <a:gridCol w="5242560"/>
              </a:tblGrid>
              <a:tr h="284480">
                <a:tc>
                  <a:txBody>
                    <a:bodyPr/>
                    <a:p>
                      <a:r>
                        <a:rPr sz="1800"/>
                        <a:t>Disadvantage</a:t>
                      </a:r>
                      <a:endParaRPr sz="1800"/>
                    </a:p>
                  </a:txBody>
                  <a:tcPr marL="0" marR="0" marT="0" marB="0" anchor="ctr" anchorCtr="0">
                    <a:lnL>
                      <a:noFill/>
                    </a:lnL>
                    <a:lnR>
                      <a:noFill/>
                    </a:lnR>
                    <a:lnT>
                      <a:noFill/>
                    </a:lnT>
                    <a:lnB>
                      <a:noFill/>
                    </a:lnB>
                    <a:noFill/>
                  </a:tcPr>
                </a:tc>
                <a:tc>
                  <a:txBody>
                    <a:bodyPr/>
                    <a:p>
                      <a:r>
                        <a:rPr sz="1800"/>
                        <a:t>Solution</a:t>
                      </a:r>
                      <a:endParaRPr sz="1800"/>
                    </a:p>
                  </a:txBody>
                  <a:tcPr marL="0" marR="0" marT="0" marB="0" anchor="ctr" anchorCtr="0">
                    <a:lnL>
                      <a:noFill/>
                    </a:lnL>
                    <a:lnR>
                      <a:noFill/>
                    </a:lnR>
                    <a:lnT>
                      <a:noFill/>
                    </a:lnT>
                    <a:lnB>
                      <a:noFill/>
                    </a:lnB>
                    <a:noFill/>
                  </a:tcPr>
                </a:tc>
              </a:tr>
              <a:tr h="0">
                <a:tc>
                  <a:txBody>
                    <a:bodyPr/>
                    <a:p>
                      <a:r>
                        <a:rPr sz="1800"/>
                        <a:t>Leak factor (α\alpha) is fixed (not adaptive)</a:t>
                      </a:r>
                      <a:endParaRPr sz="1800"/>
                    </a:p>
                  </a:txBody>
                  <a:tcPr marL="0" marR="0" marT="0" marB="0" anchor="ctr" anchorCtr="0">
                    <a:lnL>
                      <a:noFill/>
                    </a:lnL>
                    <a:lnR>
                      <a:noFill/>
                    </a:lnR>
                    <a:lnT>
                      <a:noFill/>
                    </a:lnT>
                    <a:lnB>
                      <a:noFill/>
                    </a:lnB>
                    <a:noFill/>
                  </a:tcPr>
                </a:tc>
                <a:tc>
                  <a:txBody>
                    <a:bodyPr/>
                    <a:p>
                      <a:r>
                        <a:rPr sz="1800"/>
                        <a:t>Use Parametric ReLU (PReLU) where α\alpha is learned during training</a:t>
                      </a:r>
                      <a:endParaRPr sz="1800"/>
                    </a:p>
                  </a:txBody>
                  <a:tcPr marL="0" marR="0" marT="0" marB="0" anchor="ctr" anchorCtr="0">
                    <a:lnL>
                      <a:noFill/>
                    </a:lnL>
                    <a:lnR>
                      <a:noFill/>
                    </a:lnR>
                    <a:lnT>
                      <a:noFill/>
                    </a:lnT>
                    <a:lnB>
                      <a:noFill/>
                    </a:lnB>
                    <a:noFill/>
                  </a:tcPr>
                </a:tc>
              </a:tr>
              <a:tr h="0">
                <a:tc>
                  <a:txBody>
                    <a:bodyPr/>
                    <a:p>
                      <a:r>
                        <a:rPr sz="1800"/>
                        <a:t>May not always be the best choice (ReLU works well in many cases)</a:t>
                      </a:r>
                      <a:endParaRPr sz="1800"/>
                    </a:p>
                  </a:txBody>
                  <a:tcPr marL="0" marR="0" marT="0" marB="0" anchor="ctr" anchorCtr="0">
                    <a:lnL>
                      <a:noFill/>
                    </a:lnL>
                    <a:lnR>
                      <a:noFill/>
                    </a:lnR>
                    <a:lnT>
                      <a:noFill/>
                    </a:lnT>
                    <a:lnB>
                      <a:noFill/>
                    </a:lnB>
                    <a:noFill/>
                  </a:tcPr>
                </a:tc>
                <a:tc>
                  <a:txBody>
                    <a:bodyPr/>
                    <a:p>
                      <a:r>
                        <a:rPr sz="1800"/>
                        <a:t>Try Swish or GELU, which are more adaptive</a:t>
                      </a:r>
                      <a:endParaRPr sz="1800"/>
                    </a:p>
                  </a:txBody>
                  <a:tcPr marL="0" marR="0" marT="0" marB="0" anchor="ctr" anchorCtr="0">
                    <a:lnL>
                      <a:noFill/>
                    </a:lnL>
                    <a:lnR>
                      <a:noFill/>
                    </a:lnR>
                    <a:lnT>
                      <a:noFill/>
                    </a:lnT>
                    <a:lnB>
                      <a:noFill/>
                    </a:lnB>
                    <a:noFill/>
                  </a:tcPr>
                </a:tc>
              </a:tr>
              <a:tr h="0">
                <a:tc>
                  <a:txBody>
                    <a:bodyPr/>
                    <a:p>
                      <a:r>
                        <a:rPr sz="1800"/>
                        <a:t>Still unbounded on the positive side (large activations may destabilize training)</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bl>
          </a:graphicData>
        </a:graphic>
      </p:graphicFrame>
      <p:sp>
        <p:nvSpPr>
          <p:cNvPr id="6" name="Text Box 5"/>
          <p:cNvSpPr txBox="1"/>
          <p:nvPr/>
        </p:nvSpPr>
        <p:spPr>
          <a:xfrm>
            <a:off x="461645" y="4859655"/>
            <a:ext cx="10578465" cy="1660525"/>
          </a:xfrm>
          <a:prstGeom prst="rect">
            <a:avLst/>
          </a:prstGeom>
        </p:spPr>
        <p:txBody>
          <a:bodyPr wrap="square">
            <a:spAutoFit/>
          </a:bodyPr>
          <a:p>
            <a:r>
              <a:rPr sz="2200" b="1"/>
              <a:t>Real-World Example: Leaky ReLU in GANs (Generative Adversarial Networks)</a:t>
            </a:r>
            <a:endParaRPr sz="2200" b="1"/>
          </a:p>
          <a:p>
            <a:r>
              <a:rPr sz="1600"/>
              <a:t>In GANs (used for image generation), standard ReLU can cause neurons to "die," making training unstable.</a:t>
            </a:r>
            <a:endParaRPr sz="1600"/>
          </a:p>
          <a:p>
            <a:r>
              <a:rPr sz="1600"/>
              <a:t> ✅ Leaky ReLU ensures stable gradient flow in both the Generator and Discriminator.</a:t>
            </a:r>
            <a:endParaRPr sz="1600"/>
          </a:p>
          <a:p>
            <a:r>
              <a:rPr sz="1600"/>
              <a:t> ✅ Prevents mode collapse (where GANs fail to generate diverse outputs).</a:t>
            </a:r>
            <a:endParaRPr sz="1600"/>
          </a:p>
          <a:p>
            <a:r>
              <a:rPr sz="1600"/>
              <a:t> ✅ Used in DCGAN, CycleGAN, and StyleGAN for generating realistic images.</a:t>
            </a:r>
            <a:endParaRPr sz="1600"/>
          </a:p>
          <a:p>
            <a:r>
              <a:rPr sz="1600"/>
              <a:t>Would you like a comparison between Leaky ReLU, PReLU, and Swish? 🚀</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5960" y="222250"/>
            <a:ext cx="10267315" cy="429895"/>
          </a:xfrm>
          <a:prstGeom prst="rect">
            <a:avLst/>
          </a:prstGeom>
          <a:noFill/>
        </p:spPr>
        <p:txBody>
          <a:bodyPr wrap="square" rtlCol="0" anchor="t">
            <a:spAutoFit/>
          </a:bodyPr>
          <a:p>
            <a:pPr>
              <a:spcAft>
                <a:spcPct val="60000"/>
              </a:spcAft>
            </a:pPr>
            <a:r>
              <a:rPr sz="2200" b="1">
                <a:sym typeface="+mn-ea"/>
              </a:rPr>
              <a:t>Example in Python (Using Leaky ReLU in TensorFlow/Keras)</a:t>
            </a:r>
            <a:endParaRPr lang="en-US" sz="2200" b="1">
              <a:sym typeface="+mn-ea"/>
            </a:endParaRPr>
          </a:p>
        </p:txBody>
      </p:sp>
      <p:sp>
        <p:nvSpPr>
          <p:cNvPr id="3" name="Text Box 2"/>
          <p:cNvSpPr txBox="1"/>
          <p:nvPr/>
        </p:nvSpPr>
        <p:spPr>
          <a:xfrm>
            <a:off x="833755" y="720725"/>
            <a:ext cx="6096000" cy="563118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Leaky ReLU function</a:t>
            </a:r>
            <a:endParaRPr lang="en-US" altLang="en-US"/>
          </a:p>
          <a:p>
            <a:r>
              <a:rPr lang="en-US" altLang="en-US"/>
              <a:t>def leaky_relu(x,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leaky_relu(x)</a:t>
            </a:r>
            <a:endParaRPr lang="en-US" altLang="en-US"/>
          </a:p>
          <a:p>
            <a:endParaRPr lang="en-US" altLang="en-US"/>
          </a:p>
          <a:p>
            <a:r>
              <a:rPr lang="en-US" altLang="en-US"/>
              <a:t># Plot Leaky ReLU function</a:t>
            </a:r>
            <a:endParaRPr lang="en-US" altLang="en-US"/>
          </a:p>
          <a:p>
            <a:r>
              <a:rPr lang="en-US" altLang="en-US"/>
              <a:t>plt.plot(x, y, label="Leaky ReLU Activation", color="green")</a:t>
            </a:r>
            <a:endParaRPr lang="en-US" altLang="en-US"/>
          </a:p>
          <a:p>
            <a:r>
              <a:rPr lang="en-US" altLang="en-US"/>
              <a:t>plt.xlabel("Input")</a:t>
            </a:r>
            <a:endParaRPr lang="en-US" altLang="en-US"/>
          </a:p>
          <a:p>
            <a:r>
              <a:rPr lang="en-US" altLang="en-US"/>
              <a:t>plt.ylabel("Output")</a:t>
            </a:r>
            <a:endParaRPr lang="en-US" altLang="en-US"/>
          </a:p>
          <a:p>
            <a:r>
              <a:rPr lang="en-US" altLang="en-US"/>
              <a:t>plt.title("Leaky 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9" name="Picture 8"/>
          <p:cNvPicPr/>
          <p:nvPr/>
        </p:nvPicPr>
        <p:blipFill>
          <a:blip r:embed="rId1"/>
          <a:stretch>
            <a:fillRect/>
          </a:stretch>
        </p:blipFill>
        <p:spPr>
          <a:xfrm>
            <a:off x="6440170" y="840105"/>
            <a:ext cx="5542280" cy="2882265"/>
          </a:xfrm>
          <a:prstGeom prst="rect">
            <a:avLst/>
          </a:prstGeom>
        </p:spPr>
      </p:pic>
      <p:pic>
        <p:nvPicPr>
          <p:cNvPr id="4" name="Picture 3"/>
          <p:cNvPicPr/>
          <p:nvPr/>
        </p:nvPicPr>
        <p:blipFill>
          <a:blip r:embed="rId2"/>
          <a:stretch>
            <a:fillRect/>
          </a:stretch>
        </p:blipFill>
        <p:spPr>
          <a:xfrm>
            <a:off x="7488555" y="4032250"/>
            <a:ext cx="4221480" cy="269430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495" y="209550"/>
            <a:ext cx="12168505" cy="6817360"/>
          </a:xfrm>
          <a:prstGeom prst="rect">
            <a:avLst/>
          </a:prstGeom>
          <a:noFill/>
        </p:spPr>
        <p:txBody>
          <a:bodyPr wrap="square" rtlCol="0" anchor="t">
            <a:spAutoFit/>
          </a:bodyPr>
          <a:p>
            <a:pPr>
              <a:lnSpc>
                <a:spcPct val="70000"/>
              </a:lnSpc>
              <a:spcAft>
                <a:spcPct val="60000"/>
              </a:spcAft>
            </a:pPr>
            <a:r>
              <a:rPr lang="en-US" sz="2200" b="1">
                <a:solidFill>
                  <a:srgbClr val="FF0000"/>
                </a:solidFill>
                <a:effectLst>
                  <a:outerShdw blurRad="38100" dist="38100" dir="2700000" algn="tl">
                    <a:srgbClr val="000000">
                      <a:alpha val="43137"/>
                    </a:srgbClr>
                  </a:outerShdw>
                </a:effectLst>
                <a:sym typeface="+mn-ea"/>
              </a:rPr>
              <a:t>6. </a:t>
            </a:r>
            <a:r>
              <a:rPr sz="2200" b="1">
                <a:solidFill>
                  <a:srgbClr val="FF0000"/>
                </a:solidFill>
                <a:effectLst>
                  <a:outerShdw blurRad="38100" dist="38100" dir="2700000" algn="tl">
                    <a:srgbClr val="000000">
                      <a:alpha val="43137"/>
                    </a:srgbClr>
                  </a:outerShdw>
                </a:effectLst>
                <a:sym typeface="+mn-ea"/>
              </a:rPr>
              <a:t>Parametric ReLU (PReLU) Activation Function</a:t>
            </a:r>
            <a:endParaRPr sz="2200" b="1">
              <a:solidFill>
                <a:srgbClr val="FF0000"/>
              </a:solidFill>
              <a:effectLst>
                <a:outerShdw blurRad="38100" dist="38100" dir="2700000" algn="tl">
                  <a:srgbClr val="000000">
                    <a:alpha val="43137"/>
                  </a:srgbClr>
                </a:outerShdw>
              </a:effectLst>
            </a:endParaRPr>
          </a:p>
          <a:p>
            <a:pPr>
              <a:lnSpc>
                <a:spcPct val="20000"/>
              </a:lnSpc>
              <a:spcAft>
                <a:spcPct val="60000"/>
              </a:spcAft>
            </a:pPr>
            <a:r>
              <a:rPr sz="1900" b="1">
                <a:sym typeface="+mn-ea"/>
              </a:rPr>
              <a:t>What is Parametric ReLU (PReLU)?</a:t>
            </a:r>
            <a:endParaRPr sz="1900" b="1"/>
          </a:p>
          <a:p>
            <a:r>
              <a:rPr sz="1600">
                <a:sym typeface="+mn-ea"/>
              </a:rPr>
              <a:t>PReLU is an improved version of Leaky ReLU where the leak factor (α\alpha) is not fixed but learned during training. This makes it adaptive, allowing the model to find the best negative slope for different neurons.</a:t>
            </a:r>
            <a:endParaRPr sz="1600"/>
          </a:p>
          <a:p>
            <a:r>
              <a:rPr sz="1600">
                <a:sym typeface="+mn-ea"/>
              </a:rPr>
              <a:t>Mathematically,</a:t>
            </a:r>
            <a:endParaRPr sz="1600"/>
          </a:p>
          <a:p>
            <a:r>
              <a:rPr sz="1600">
                <a:sym typeface="+mn-ea"/>
              </a:rPr>
              <a:t>f(x)=max⁡(αx,x)f(x) = \max(\alpha x, x)</a:t>
            </a:r>
            <a:endParaRPr sz="1600"/>
          </a:p>
          <a:p>
            <a:r>
              <a:rPr sz="1600">
                <a:sym typeface="+mn-ea"/>
              </a:rPr>
              <a:t>where α\alpha is a trainable parameter rather than a fixed constant (like in Leaky ReLU).</a:t>
            </a:r>
            <a:endParaRPr sz="1600"/>
          </a:p>
          <a:p>
            <a:pPr>
              <a:lnSpc>
                <a:spcPct val="80000"/>
              </a:lnSpc>
              <a:spcAft>
                <a:spcPct val="60000"/>
              </a:spcAft>
            </a:pPr>
            <a:r>
              <a:rPr sz="2200" b="1">
                <a:sym typeface="+mn-ea"/>
              </a:rPr>
              <a:t>How does PReLU Work?</a:t>
            </a:r>
            <a:endParaRPr sz="2200" b="1"/>
          </a:p>
          <a:p>
            <a:pPr>
              <a:lnSpc>
                <a:spcPct val="0"/>
              </a:lnSpc>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αx\alpha x, but unlike Leaky ReLU, α\alpha is learned during training.</a:t>
            </a:r>
            <a:endParaRPr sz="1600"/>
          </a:p>
          <a:p>
            <a:pPr>
              <a:spcAft>
                <a:spcPct val="60000"/>
              </a:spcAft>
            </a:pPr>
            <a:r>
              <a:rPr sz="2200" b="1">
                <a:sym typeface="+mn-ea"/>
              </a:rPr>
              <a:t>Where is PReLU Used?</a:t>
            </a:r>
            <a:endParaRPr sz="2200" b="1"/>
          </a:p>
          <a:p>
            <a:pPr>
              <a:buFont typeface="Arial" panose="020B0604020202020204"/>
              <a:buChar char="•"/>
            </a:pPr>
            <a:r>
              <a:rPr sz="1600">
                <a:sym typeface="+mn-ea"/>
              </a:rPr>
              <a:t>In deep neural networks where activation adaptability improves performance.</a:t>
            </a:r>
            <a:endParaRPr sz="1600"/>
          </a:p>
          <a:p>
            <a:pPr>
              <a:buFont typeface="Arial" panose="020B0604020202020204"/>
              <a:buChar char="•"/>
            </a:pPr>
            <a:r>
              <a:rPr sz="1600">
                <a:sym typeface="+mn-ea"/>
              </a:rPr>
              <a:t>In image processing (CNNs) and GANs, where dying ReLU is a problem.</a:t>
            </a:r>
            <a:endParaRPr sz="1600"/>
          </a:p>
          <a:p>
            <a:pPr>
              <a:buFont typeface="Arial" panose="020B0604020202020204"/>
              <a:buChar char="•"/>
            </a:pPr>
            <a:r>
              <a:rPr sz="1600">
                <a:sym typeface="+mn-ea"/>
              </a:rPr>
              <a:t>In speech recognition and time-series forecasting.</a:t>
            </a:r>
            <a:endParaRPr sz="1600"/>
          </a:p>
          <a:p>
            <a:pPr>
              <a:spcAft>
                <a:spcPct val="60000"/>
              </a:spcAft>
            </a:pPr>
            <a:r>
              <a:rPr sz="2200" b="1">
                <a:sym typeface="+mn-ea"/>
              </a:rPr>
              <a:t>When to Use PReLU?</a:t>
            </a:r>
            <a:endParaRPr sz="2200" b="1"/>
          </a:p>
          <a:p>
            <a:pPr>
              <a:buFont typeface="Arial" panose="020B0604020202020204"/>
              <a:buChar char="•"/>
            </a:pPr>
            <a:r>
              <a:rPr sz="1600">
                <a:sym typeface="+mn-ea"/>
              </a:rPr>
              <a:t>When standard ReLU or Leaky ReLU does not perform well in a deep model.</a:t>
            </a:r>
            <a:endParaRPr sz="1600"/>
          </a:p>
          <a:p>
            <a:pPr>
              <a:buFont typeface="Arial" panose="020B0604020202020204"/>
              <a:buChar char="•"/>
            </a:pPr>
            <a:r>
              <a:rPr sz="1600">
                <a:sym typeface="+mn-ea"/>
              </a:rPr>
              <a:t>When you want a trainable activation function that adapts dynamically.</a:t>
            </a:r>
            <a:endParaRPr sz="1600"/>
          </a:p>
          <a:p>
            <a:pPr>
              <a:buFont typeface="Arial" panose="020B0604020202020204"/>
              <a:buChar char="•"/>
            </a:pPr>
            <a:r>
              <a:rPr sz="1600">
                <a:sym typeface="+mn-ea"/>
              </a:rPr>
              <a:t>When working with complex datasets that require fine-tuned activation behavior.</a:t>
            </a:r>
            <a:endParaRPr sz="1600"/>
          </a:p>
          <a:p>
            <a:pPr>
              <a:spcAft>
                <a:spcPct val="60000"/>
              </a:spcAft>
            </a:pPr>
            <a:r>
              <a:rPr sz="2200" b="1">
                <a:sym typeface="+mn-ea"/>
              </a:rPr>
              <a:t>Why Use PReLU?</a:t>
            </a:r>
            <a:endParaRPr sz="2200" b="1"/>
          </a:p>
          <a:p>
            <a:pPr>
              <a:buFont typeface="Arial" panose="020B0604020202020204"/>
              <a:buChar char="•"/>
            </a:pPr>
            <a:r>
              <a:rPr sz="1600">
                <a:sym typeface="+mn-ea"/>
              </a:rPr>
              <a:t>Learns the best negative slope (α\alpha) instead of using a fixed value.</a:t>
            </a:r>
            <a:endParaRPr sz="1600"/>
          </a:p>
          <a:p>
            <a:pPr>
              <a:buFont typeface="Arial" panose="020B0604020202020204"/>
              <a:buChar char="•"/>
            </a:pPr>
            <a:r>
              <a:rPr sz="1600">
                <a:sym typeface="+mn-ea"/>
              </a:rPr>
              <a:t>Solves the dying ReLU problem dynamically.</a:t>
            </a:r>
            <a:endParaRPr sz="1600"/>
          </a:p>
          <a:p>
            <a:pPr>
              <a:buFont typeface="Arial" panose="020B0604020202020204"/>
              <a:buChar char="•"/>
            </a:pPr>
            <a:r>
              <a:rPr sz="1600">
                <a:sym typeface="+mn-ea"/>
              </a:rPr>
              <a:t>Can improve accuracy in deep networks by making activation functions more flexible.</a:t>
            </a:r>
            <a:endParaRPr lang="en-US" sz="1600">
              <a:sym typeface="+mn-ea"/>
            </a:endParaRPr>
          </a:p>
        </p:txBody>
      </p:sp>
      <p:pic>
        <p:nvPicPr>
          <p:cNvPr id="3" name="Picture 2"/>
          <p:cNvPicPr/>
          <p:nvPr/>
        </p:nvPicPr>
        <p:blipFill>
          <a:blip r:embed="rId1"/>
          <a:stretch>
            <a:fillRect/>
          </a:stretch>
        </p:blipFill>
        <p:spPr>
          <a:xfrm>
            <a:off x="7513320" y="3256915"/>
            <a:ext cx="4295775" cy="3307080"/>
          </a:xfrm>
          <a:prstGeom prst="rect">
            <a:avLst/>
          </a:prstGeom>
        </p:spPr>
      </p:pic>
      <p:pic>
        <p:nvPicPr>
          <p:cNvPr id="4" name="Picture 3"/>
          <p:cNvPicPr/>
          <p:nvPr/>
        </p:nvPicPr>
        <p:blipFill>
          <a:blip r:embed="rId2"/>
          <a:stretch>
            <a:fillRect/>
          </a:stretch>
        </p:blipFill>
        <p:spPr>
          <a:xfrm>
            <a:off x="8268335" y="1181735"/>
            <a:ext cx="3455670" cy="224726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11488420" cy="1754505"/>
          </a:xfrm>
          <a:prstGeom prst="rect">
            <a:avLst/>
          </a:prstGeom>
        </p:spPr>
        <p:txBody>
          <a:bodyPr wrap="square">
            <a:spAutoFit/>
          </a:bodyPr>
          <a:p>
            <a:pPr>
              <a:spcAft>
                <a:spcPct val="60000"/>
              </a:spcAft>
            </a:pPr>
            <a:r>
              <a:rPr sz="2200" b="1"/>
              <a:t>Advantages of PReLU</a:t>
            </a:r>
            <a:endParaRPr sz="2200" b="1"/>
          </a:p>
          <a:p>
            <a:r>
              <a:rPr sz="1600"/>
              <a:t>✅ Adaptive – Learns the best slope for negative values.</a:t>
            </a:r>
            <a:endParaRPr sz="1600"/>
          </a:p>
          <a:p>
            <a:r>
              <a:rPr sz="1600"/>
              <a:t> ✅ Avoids the dying ReLU problem more effectively than Leaky ReLU.</a:t>
            </a:r>
            <a:endParaRPr sz="1600"/>
          </a:p>
          <a:p>
            <a:r>
              <a:rPr sz="1600"/>
              <a:t> ✅ Improves model performance, especially in deep networks.</a:t>
            </a:r>
            <a:endParaRPr sz="1600"/>
          </a:p>
          <a:p>
            <a:pPr>
              <a:spcAft>
                <a:spcPct val="60000"/>
              </a:spcAft>
            </a:pPr>
            <a:r>
              <a:rPr sz="2200" b="1"/>
              <a:t>Disadvantages of PReLU &amp; How to Overcome Them</a:t>
            </a:r>
            <a:endParaRPr sz="2200" b="1"/>
          </a:p>
        </p:txBody>
      </p:sp>
      <p:graphicFrame>
        <p:nvGraphicFramePr>
          <p:cNvPr id="3" name="Table 2"/>
          <p:cNvGraphicFramePr/>
          <p:nvPr/>
        </p:nvGraphicFramePr>
        <p:xfrm>
          <a:off x="555625" y="1754822"/>
          <a:ext cx="10485120" cy="0"/>
        </p:xfrm>
        <a:graphic>
          <a:graphicData uri="http://schemas.openxmlformats.org/drawingml/2006/table">
            <a:tbl>
              <a:tblPr/>
              <a:tblGrid>
                <a:gridCol w="5242560"/>
                <a:gridCol w="5242560"/>
              </a:tblGrid>
              <a:tr h="0">
                <a:tc>
                  <a:txBody>
                    <a:bodyPr/>
                    <a:p>
                      <a:r>
                        <a:rPr sz="2000"/>
                        <a:t>Disadvantage</a:t>
                      </a:r>
                      <a:endParaRPr sz="2000"/>
                    </a:p>
                  </a:txBody>
                  <a:tcPr marL="0" marR="0" marT="0" marB="0" anchor="ctr" anchorCtr="0">
                    <a:lnL>
                      <a:noFill/>
                    </a:lnL>
                    <a:lnR>
                      <a:noFill/>
                    </a:lnR>
                    <a:lnT>
                      <a:noFill/>
                    </a:lnT>
                    <a:lnB>
                      <a:noFill/>
                    </a:lnB>
                    <a:noFill/>
                  </a:tcPr>
                </a:tc>
                <a:tc>
                  <a:txBody>
                    <a:bodyPr/>
                    <a:p>
                      <a:r>
                        <a:rPr sz="2000"/>
                        <a:t>Solution</a:t>
                      </a:r>
                      <a:endParaRPr sz="2000"/>
                    </a:p>
                  </a:txBody>
                  <a:tcPr marL="0" marR="0" marT="0" marB="0" anchor="ctr" anchorCtr="0">
                    <a:lnL>
                      <a:noFill/>
                    </a:lnL>
                    <a:lnR>
                      <a:noFill/>
                    </a:lnR>
                    <a:lnT>
                      <a:noFill/>
                    </a:lnT>
                    <a:lnB>
                      <a:noFill/>
                    </a:lnB>
                    <a:noFill/>
                  </a:tcPr>
                </a:tc>
              </a:tr>
              <a:tr h="0">
                <a:tc>
                  <a:txBody>
                    <a:bodyPr/>
                    <a:p>
                      <a:r>
                        <a:rPr sz="2000"/>
                        <a:t>More parameters to learn (one α\alpha per neuron)</a:t>
                      </a:r>
                      <a:endParaRPr sz="2000"/>
                    </a:p>
                  </a:txBody>
                  <a:tcPr marL="0" marR="0" marT="0" marB="0" anchor="ctr" anchorCtr="0">
                    <a:lnL>
                      <a:noFill/>
                    </a:lnL>
                    <a:lnR>
                      <a:noFill/>
                    </a:lnR>
                    <a:lnT>
                      <a:noFill/>
                    </a:lnT>
                    <a:lnB>
                      <a:noFill/>
                    </a:lnB>
                    <a:noFill/>
                  </a:tcPr>
                </a:tc>
                <a:tc>
                  <a:txBody>
                    <a:bodyPr/>
                    <a:p>
                      <a:r>
                        <a:rPr sz="2000"/>
                        <a:t>Use regularization techniques (e.g., L2 weight decay)</a:t>
                      </a:r>
                      <a:endParaRPr sz="2000"/>
                    </a:p>
                  </a:txBody>
                  <a:tcPr marL="0" marR="0" marT="0" marB="0" anchor="ctr" anchorCtr="0">
                    <a:lnL>
                      <a:noFill/>
                    </a:lnL>
                    <a:lnR>
                      <a:noFill/>
                    </a:lnR>
                    <a:lnT>
                      <a:noFill/>
                    </a:lnT>
                    <a:lnB>
                      <a:noFill/>
                    </a:lnB>
                    <a:noFill/>
                  </a:tcPr>
                </a:tc>
              </a:tr>
              <a:tr h="0">
                <a:tc>
                  <a:txBody>
                    <a:bodyPr/>
                    <a:p>
                      <a:r>
                        <a:rPr sz="2000"/>
                        <a:t>Risk of overfitting in small datasets</a:t>
                      </a:r>
                      <a:endParaRPr sz="2000"/>
                    </a:p>
                  </a:txBody>
                  <a:tcPr marL="0" marR="0" marT="0" marB="0" anchor="ctr" anchorCtr="0">
                    <a:lnL>
                      <a:noFill/>
                    </a:lnL>
                    <a:lnR>
                      <a:noFill/>
                    </a:lnR>
                    <a:lnT>
                      <a:noFill/>
                    </a:lnT>
                    <a:lnB>
                      <a:noFill/>
                    </a:lnB>
                    <a:noFill/>
                  </a:tcPr>
                </a:tc>
                <a:tc>
                  <a:txBody>
                    <a:bodyPr/>
                    <a:p>
                      <a:r>
                        <a:rPr sz="2000"/>
                        <a:t>Use Leaky ReLU instead if your dataset is small</a:t>
                      </a:r>
                      <a:endParaRPr sz="2000"/>
                    </a:p>
                  </a:txBody>
                  <a:tcPr marL="0" marR="0" marT="0" marB="0" anchor="ctr" anchorCtr="0">
                    <a:lnL>
                      <a:noFill/>
                    </a:lnL>
                    <a:lnR>
                      <a:noFill/>
                    </a:lnR>
                    <a:lnT>
                      <a:noFill/>
                    </a:lnT>
                    <a:lnB>
                      <a:noFill/>
                    </a:lnB>
                    <a:noFill/>
                  </a:tcPr>
                </a:tc>
              </a:tr>
              <a:tr h="0">
                <a:tc>
                  <a:txBody>
                    <a:bodyPr/>
                    <a:p>
                      <a:r>
                        <a:rPr sz="2000"/>
                        <a:t>Still unbounded for positive inputs (can cause instability)</a:t>
                      </a:r>
                      <a:endParaRPr sz="2000"/>
                    </a:p>
                  </a:txBody>
                  <a:tcPr marL="0" marR="0" marT="0" marB="0" anchor="ctr" anchorCtr="0">
                    <a:lnL>
                      <a:noFill/>
                    </a:lnL>
                    <a:lnR>
                      <a:noFill/>
                    </a:lnR>
                    <a:lnT>
                      <a:noFill/>
                    </a:lnT>
                    <a:lnB>
                      <a:noFill/>
                    </a:lnB>
                    <a:noFill/>
                  </a:tcPr>
                </a:tc>
                <a:tc>
                  <a:txBody>
                    <a:bodyPr/>
                    <a:p>
                      <a:r>
                        <a:rPr sz="2000"/>
                        <a:t>Apply Batch Normalization to stabilize training</a:t>
                      </a:r>
                      <a:endParaRPr sz="20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492760" y="3693160"/>
            <a:ext cx="10275570" cy="1660525"/>
          </a:xfrm>
          <a:prstGeom prst="rect">
            <a:avLst/>
          </a:prstGeom>
        </p:spPr>
        <p:txBody>
          <a:bodyPr wrap="square">
            <a:spAutoFit/>
          </a:bodyPr>
          <a:p>
            <a:r>
              <a:rPr sz="2200" b="1"/>
              <a:t>Real-World Example: PReLU in Deep CNNs (e.g., ResNet, EfficientNet)</a:t>
            </a:r>
            <a:endParaRPr sz="2200" b="1"/>
          </a:p>
          <a:p>
            <a:r>
              <a:rPr sz="1600"/>
              <a:t>In deep CNNs like ResNet, PReLU is used to:</a:t>
            </a:r>
            <a:endParaRPr sz="1600"/>
          </a:p>
          <a:p>
            <a:r>
              <a:rPr sz="1600"/>
              <a:t> ✅ Improve feature learning in deep convolutional layers.</a:t>
            </a:r>
            <a:endParaRPr sz="1600"/>
          </a:p>
          <a:p>
            <a:r>
              <a:rPr sz="1600"/>
              <a:t> ✅ Prevent dead neurons dynamically, instead of using a fixed negative slope.</a:t>
            </a:r>
            <a:endParaRPr sz="1600"/>
          </a:p>
          <a:p>
            <a:r>
              <a:rPr sz="1600"/>
              <a:t> ✅ Enhance performance in image classification and object detection.</a:t>
            </a:r>
            <a:endParaRPr sz="1600"/>
          </a:p>
          <a:p>
            <a:r>
              <a:rPr sz="1600"/>
              <a:t>Would you like a side-by-side comparison of PReLU with Leaky ReLU and Swish? 🚀</a:t>
            </a:r>
            <a:endParaRPr sz="16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0070" y="254000"/>
            <a:ext cx="6096000" cy="768350"/>
          </a:xfrm>
          <a:prstGeom prst="rect">
            <a:avLst/>
          </a:prstGeom>
          <a:noFill/>
        </p:spPr>
        <p:txBody>
          <a:bodyPr wrap="square" rtlCol="0" anchor="t">
            <a:spAutoFit/>
          </a:bodyPr>
          <a:p>
            <a:pPr>
              <a:spcAft>
                <a:spcPct val="60000"/>
              </a:spcAft>
            </a:pPr>
            <a:r>
              <a:rPr sz="2200" b="1">
                <a:sym typeface="+mn-ea"/>
              </a:rPr>
              <a:t>Example in Python (Using PReLU in TensorFlow/Keras)</a:t>
            </a:r>
            <a:endParaRPr lang="en-US" sz="2200" b="1">
              <a:sym typeface="+mn-ea"/>
            </a:endParaRPr>
          </a:p>
        </p:txBody>
      </p:sp>
      <p:sp>
        <p:nvSpPr>
          <p:cNvPr id="3" name="Text Box 2"/>
          <p:cNvSpPr txBox="1"/>
          <p:nvPr/>
        </p:nvSpPr>
        <p:spPr>
          <a:xfrm>
            <a:off x="560070" y="1022350"/>
            <a:ext cx="6096000" cy="590804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r>
              <a:rPr lang="en-US" altLang="en-US"/>
              <a:t>from tensorflow.keras.layers import PReLU</a:t>
            </a:r>
            <a:endParaRPr lang="en-US" altLang="en-US"/>
          </a:p>
          <a:p>
            <a:endParaRPr lang="en-US" altLang="en-US"/>
          </a:p>
          <a:p>
            <a:r>
              <a:rPr lang="en-US" altLang="en-US"/>
              <a:t># Define PReLU function</a:t>
            </a:r>
            <a:endParaRPr lang="en-US" altLang="en-US"/>
          </a:p>
          <a:p>
            <a:r>
              <a:rPr lang="en-US" altLang="en-US"/>
              <a:t>def prelu(x,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prelu(x, alpha=0.1)  # Example with a learned alpha</a:t>
            </a:r>
            <a:endParaRPr lang="en-US" altLang="en-US"/>
          </a:p>
          <a:p>
            <a:endParaRPr lang="en-US" altLang="en-US"/>
          </a:p>
          <a:p>
            <a:r>
              <a:rPr lang="en-US" altLang="en-US"/>
              <a:t># Plot PReLU function</a:t>
            </a:r>
            <a:endParaRPr lang="en-US" altLang="en-US"/>
          </a:p>
          <a:p>
            <a:r>
              <a:rPr lang="en-US" altLang="en-US"/>
              <a:t>plt.plot(x, y, label="PReLU Activation", color="purple")</a:t>
            </a:r>
            <a:endParaRPr lang="en-US" altLang="en-US"/>
          </a:p>
          <a:p>
            <a:r>
              <a:rPr lang="en-US" altLang="en-US"/>
              <a:t>plt.xlabel("Input")</a:t>
            </a:r>
            <a:endParaRPr lang="en-US" altLang="en-US"/>
          </a:p>
          <a:p>
            <a:r>
              <a:rPr lang="en-US" altLang="en-US"/>
              <a:t>plt.ylabel("Output")</a:t>
            </a:r>
            <a:endParaRPr lang="en-US" altLang="en-US"/>
          </a:p>
          <a:p>
            <a:r>
              <a:rPr lang="en-US" altLang="en-US"/>
              <a:t>plt.title("PReLU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4" name="Picture 3"/>
          <p:cNvPicPr/>
          <p:nvPr/>
        </p:nvPicPr>
        <p:blipFill>
          <a:blip r:embed="rId1"/>
          <a:stretch>
            <a:fillRect/>
          </a:stretch>
        </p:blipFill>
        <p:spPr>
          <a:xfrm>
            <a:off x="6042660" y="254000"/>
            <a:ext cx="5988050" cy="475932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54330" y="70485"/>
            <a:ext cx="11482705" cy="3551555"/>
          </a:xfrm>
          <a:prstGeom prst="rect">
            <a:avLst/>
          </a:prstGeom>
        </p:spPr>
      </p:pic>
      <p:pic>
        <p:nvPicPr>
          <p:cNvPr id="3" name="Picture 2"/>
          <p:cNvPicPr/>
          <p:nvPr/>
        </p:nvPicPr>
        <p:blipFill>
          <a:blip r:embed="rId2"/>
          <a:stretch>
            <a:fillRect/>
          </a:stretch>
        </p:blipFill>
        <p:spPr>
          <a:xfrm>
            <a:off x="6223635" y="3428365"/>
            <a:ext cx="5968365" cy="3358515"/>
          </a:xfrm>
          <a:prstGeom prst="rect">
            <a:avLst/>
          </a:prstGeom>
        </p:spPr>
      </p:pic>
      <p:sp>
        <p:nvSpPr>
          <p:cNvPr id="4" name="Text Box 3"/>
          <p:cNvSpPr txBox="1"/>
          <p:nvPr/>
        </p:nvSpPr>
        <p:spPr>
          <a:xfrm>
            <a:off x="127635" y="6141720"/>
            <a:ext cx="6096000" cy="645160"/>
          </a:xfrm>
          <a:prstGeom prst="rect">
            <a:avLst/>
          </a:prstGeom>
          <a:noFill/>
        </p:spPr>
        <p:txBody>
          <a:bodyPr wrap="square" rtlCol="0" anchor="t">
            <a:spAutoFit/>
          </a:bodyPr>
          <a:p>
            <a:r>
              <a:rPr lang="en-US" altLang="en-US"/>
              <a:t>https://uanurag6212.medium.com/activation-function-its-type-in-neural-network-part-2-6d9efffea62</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6580" y="401955"/>
            <a:ext cx="11414760" cy="4469130"/>
          </a:xfrm>
          <a:prstGeom prst="rect">
            <a:avLst/>
          </a:prstGeom>
        </p:spPr>
        <p:txBody>
          <a:bodyPr wrap="square">
            <a:spAutoFit/>
          </a:bodyPr>
          <a:p>
            <a:pPr marL="0" indent="0">
              <a:spcBef>
                <a:spcPts val="1200"/>
              </a:spcBef>
              <a:spcAft>
                <a:spcPts val="1200"/>
              </a:spcAft>
            </a:pPr>
            <a:r>
              <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rPr>
              <a:t>Choosing the Right Activation Function</a:t>
            </a:r>
            <a:endPar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endParaRPr>
          </a:p>
          <a:p>
            <a:pPr marL="0" indent="0" fontAlgn="base">
              <a:spcBef>
                <a:spcPct val="0"/>
              </a:spcBef>
              <a:spcAft>
                <a:spcPts val="700"/>
              </a:spcAft>
            </a:pPr>
            <a:r>
              <a:rPr sz="1600" b="0" i="0">
                <a:solidFill>
                  <a:srgbClr val="05192D"/>
                </a:solidFill>
                <a:latin typeface="Studio-Feixen-Sans"/>
                <a:ea typeface="Studio-Feixen-Sans"/>
              </a:rPr>
              <a:t>The choice of activation function depends on the type of problem you are trying to solve. Here are some guidelines: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binary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sigmoid activation function in the output layer. It will squash outputs between 0 and 1, representing probabilities for the two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multi-class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softmax activation function in the output layer. It will output probability distributions over all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If unsure</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ReLU activation function in the hidden layers. ReLU is the most common default activation function and usually a good choice.</a:t>
            </a:r>
            <a:endParaRPr sz="1600" b="0" i="0">
              <a:solidFill>
                <a:srgbClr val="05192D"/>
              </a:solidFill>
              <a:latin typeface="Studio-Feixen-Sans"/>
              <a:ea typeface="Studio-Feixen-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416539" y="0"/>
            <a:ext cx="8802413" cy="6858000"/>
          </a:xfrm>
          <a:prstGeom prst="rect">
            <a:avLst/>
          </a:prstGeom>
        </p:spPr>
      </p:pic>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1216025" y="1073785"/>
              <a:ext cx="635" cy="635"/>
            </p14:xfrm>
          </p:contentPart>
        </mc:Choice>
        <mc:Fallback xmlns="">
          <p:pic>
            <p:nvPicPr>
              <p:cNvPr id="10" name="Ink 9"/>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Ink 10"/>
              <p14:cNvContentPartPr/>
              <p14:nvPr/>
            </p14:nvContentPartPr>
            <p14:xfrm>
              <a:off x="1216025" y="1073785"/>
              <a:ext cx="635" cy="635"/>
            </p14:xfrm>
          </p:contentPart>
        </mc:Choice>
        <mc:Fallback xmlns="">
          <p:pic>
            <p:nvPicPr>
              <p:cNvPr id="11" name="Ink 10"/>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1216025" y="1073785"/>
              <a:ext cx="635" cy="635"/>
            </p14:xfrm>
          </p:contentPart>
        </mc:Choice>
        <mc:Fallback xmlns="">
          <p:pic>
            <p:nvPicPr>
              <p:cNvPr id="12" name="Ink 11"/>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Ink 12"/>
              <p14:cNvContentPartPr/>
              <p14:nvPr/>
            </p14:nvContentPartPr>
            <p14:xfrm>
              <a:off x="1174750" y="1032510"/>
              <a:ext cx="38735" cy="11430"/>
            </p14:xfrm>
          </p:contentPart>
        </mc:Choice>
        <mc:Fallback xmlns="">
          <p:pic>
            <p:nvPicPr>
              <p:cNvPr id="13" name="Ink 12"/>
            </p:nvPicPr>
            <p:blipFill>
              <a:blip r:embed="rId7"/>
            </p:blipFill>
            <p:spPr>
              <a:xfrm>
                <a:off x="1174750" y="1032510"/>
                <a:ext cx="38735" cy="1143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Ink 13"/>
              <p14:cNvContentPartPr/>
              <p14:nvPr/>
            </p14:nvContentPartPr>
            <p14:xfrm>
              <a:off x="1184275" y="981075"/>
              <a:ext cx="22225" cy="121920"/>
            </p14:xfrm>
          </p:contentPart>
        </mc:Choice>
        <mc:Fallback xmlns="">
          <p:pic>
            <p:nvPicPr>
              <p:cNvPr id="14" name="Ink 13"/>
            </p:nvPicPr>
            <p:blipFill>
              <a:blip r:embed="rId9"/>
            </p:blipFill>
            <p:spPr>
              <a:xfrm>
                <a:off x="1184275" y="981075"/>
                <a:ext cx="22225" cy="1219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Ink 14"/>
              <p14:cNvContentPartPr/>
              <p14:nvPr/>
            </p14:nvContentPartPr>
            <p14:xfrm>
              <a:off x="1226185" y="1022350"/>
              <a:ext cx="635" cy="9525"/>
            </p14:xfrm>
          </p:contentPart>
        </mc:Choice>
        <mc:Fallback xmlns="">
          <p:pic>
            <p:nvPicPr>
              <p:cNvPr id="15" name="Ink 14"/>
            </p:nvPicPr>
            <p:blipFill>
              <a:blip r:embed="rId11"/>
            </p:blipFill>
            <p:spPr>
              <a:xfrm>
                <a:off x="1226185" y="1022350"/>
                <a:ext cx="63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1247140" y="1012190"/>
              <a:ext cx="9525" cy="635"/>
            </p14:xfrm>
          </p:contentPart>
        </mc:Choice>
        <mc:Fallback xmlns="">
          <p:pic>
            <p:nvPicPr>
              <p:cNvPr id="16" name="Ink 15"/>
            </p:nvPicPr>
            <p:blipFill>
              <a:blip r:embed="rId13"/>
            </p:blipFill>
            <p:spPr>
              <a:xfrm>
                <a:off x="1247140" y="1012190"/>
                <a:ext cx="9525" cy="63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Ink 16"/>
              <p14:cNvContentPartPr/>
              <p14:nvPr/>
            </p14:nvContentPartPr>
            <p14:xfrm>
              <a:off x="1403350" y="1538605"/>
              <a:ext cx="89535" cy="163830"/>
            </p14:xfrm>
          </p:contentPart>
        </mc:Choice>
        <mc:Fallback xmlns="">
          <p:pic>
            <p:nvPicPr>
              <p:cNvPr id="17" name="Ink 16"/>
            </p:nvPicPr>
            <p:blipFill>
              <a:blip r:embed="rId15"/>
            </p:blipFill>
            <p:spPr>
              <a:xfrm>
                <a:off x="1403350" y="1538605"/>
                <a:ext cx="89535" cy="16383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Ink 17"/>
              <p14:cNvContentPartPr/>
              <p14:nvPr/>
            </p14:nvContentPartPr>
            <p14:xfrm>
              <a:off x="1250950" y="2365375"/>
              <a:ext cx="86360" cy="133985"/>
            </p14:xfrm>
          </p:contentPart>
        </mc:Choice>
        <mc:Fallback xmlns="">
          <p:pic>
            <p:nvPicPr>
              <p:cNvPr id="18" name="Ink 17"/>
            </p:nvPicPr>
            <p:blipFill>
              <a:blip r:embed="rId17"/>
            </p:blipFill>
            <p:spPr>
              <a:xfrm>
                <a:off x="1250950" y="2365375"/>
                <a:ext cx="86360" cy="13398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Ink 18"/>
              <p14:cNvContentPartPr/>
              <p14:nvPr/>
            </p14:nvContentPartPr>
            <p14:xfrm>
              <a:off x="988695" y="2840355"/>
              <a:ext cx="125095" cy="207010"/>
            </p14:xfrm>
          </p:contentPart>
        </mc:Choice>
        <mc:Fallback xmlns="">
          <p:pic>
            <p:nvPicPr>
              <p:cNvPr id="19" name="Ink 18"/>
            </p:nvPicPr>
            <p:blipFill>
              <a:blip r:embed="rId19"/>
            </p:blipFill>
            <p:spPr>
              <a:xfrm>
                <a:off x="988695" y="2840355"/>
                <a:ext cx="125095" cy="20701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0" name="Ink 19"/>
              <p14:cNvContentPartPr/>
              <p14:nvPr/>
            </p14:nvContentPartPr>
            <p14:xfrm>
              <a:off x="1127760" y="4391660"/>
              <a:ext cx="130175" cy="163830"/>
            </p14:xfrm>
          </p:contentPart>
        </mc:Choice>
        <mc:Fallback xmlns="">
          <p:pic>
            <p:nvPicPr>
              <p:cNvPr id="20" name="Ink 19"/>
            </p:nvPicPr>
            <p:blipFill>
              <a:blip r:embed="rId21"/>
            </p:blipFill>
            <p:spPr>
              <a:xfrm>
                <a:off x="1127760" y="4391660"/>
                <a:ext cx="130175" cy="16383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1" name="Ink 20"/>
              <p14:cNvContentPartPr/>
              <p14:nvPr/>
            </p14:nvContentPartPr>
            <p14:xfrm>
              <a:off x="1371600" y="5163185"/>
              <a:ext cx="102235" cy="95250"/>
            </p14:xfrm>
          </p:contentPart>
        </mc:Choice>
        <mc:Fallback xmlns="">
          <p:pic>
            <p:nvPicPr>
              <p:cNvPr id="21" name="Ink 20"/>
            </p:nvPicPr>
            <p:blipFill>
              <a:blip r:embed="rId23"/>
            </p:blipFill>
            <p:spPr>
              <a:xfrm>
                <a:off x="1371600" y="5163185"/>
                <a:ext cx="102235" cy="95250"/>
              </a:xfrm>
              <a:prstGeom prst="rect"/>
            </p:spPr>
          </p:pic>
        </mc:Fallback>
      </mc:AlternateContent>
      <p:pic>
        <p:nvPicPr>
          <p:cNvPr id="3" name="Picture 2"/>
          <p:cNvPicPr/>
          <p:nvPr/>
        </p:nvPicPr>
        <p:blipFill>
          <a:blip r:embed="rId24"/>
          <a:stretch>
            <a:fillRect/>
          </a:stretch>
        </p:blipFill>
        <p:spPr>
          <a:xfrm>
            <a:off x="9218930" y="5005070"/>
            <a:ext cx="2834005" cy="17462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rcRect b="56070"/>
          <a:stretch>
            <a:fillRect/>
          </a:stretch>
        </p:blipFill>
        <p:spPr>
          <a:xfrm>
            <a:off x="0" y="0"/>
            <a:ext cx="11989435" cy="68586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9075" y="170180"/>
            <a:ext cx="10690860" cy="2430145"/>
          </a:xfrm>
          <a:prstGeom prst="rect">
            <a:avLst/>
          </a:prstGeom>
        </p:spPr>
        <p:txBody>
          <a:bodyPr wrap="square">
            <a:spAutoFit/>
          </a:bodyPr>
          <a:p>
            <a:r>
              <a:rPr sz="2400" b="1">
                <a:solidFill>
                  <a:srgbClr val="FF0000"/>
                </a:solidFill>
              </a:rPr>
              <a:t>Conventional AI vs Generative AI (GenAI)</a:t>
            </a:r>
            <a:endParaRPr sz="2400" b="1">
              <a:solidFill>
                <a:srgbClr val="FF0000"/>
              </a:solidFill>
            </a:endParaRPr>
          </a:p>
          <a:p>
            <a:pPr>
              <a:buAutoNum type="arabicPeriod"/>
            </a:pPr>
            <a:r>
              <a:rPr sz="1600" b="1">
                <a:solidFill>
                  <a:srgbClr val="FF0000"/>
                </a:solidFill>
              </a:rPr>
              <a:t>Conventional AI:</a:t>
            </a:r>
            <a:endParaRPr sz="1600" b="1">
              <a:solidFill>
                <a:srgbClr val="FF0000"/>
              </a:solidFill>
            </a:endParaRPr>
          </a:p>
          <a:p>
            <a:pPr lvl="1">
              <a:buFont typeface="Arial" panose="020B0604020202020204"/>
              <a:buChar char="◦"/>
            </a:pPr>
            <a:r>
              <a:rPr sz="1600"/>
              <a:t>Focuses on classification, prediction, and rule-based decision-making.</a:t>
            </a:r>
            <a:endParaRPr sz="1600"/>
          </a:p>
          <a:p>
            <a:pPr lvl="1">
              <a:buFont typeface="Arial" panose="020B0604020202020204"/>
              <a:buChar char="◦"/>
            </a:pPr>
            <a:r>
              <a:rPr sz="1600"/>
              <a:t>Uses structured datasets for training.</a:t>
            </a:r>
            <a:endParaRPr sz="1600"/>
          </a:p>
          <a:p>
            <a:pPr lvl="1">
              <a:buFont typeface="Arial" panose="020B0604020202020204"/>
              <a:buChar char="◦"/>
            </a:pPr>
            <a:r>
              <a:rPr sz="1600"/>
              <a:t>Examples: Spam filters, customer service chatbots, recommendation engines.</a:t>
            </a:r>
            <a:endParaRPr sz="1600"/>
          </a:p>
          <a:p>
            <a:pPr>
              <a:buAutoNum type="arabicPeriod"/>
            </a:pPr>
            <a:r>
              <a:rPr sz="1600" b="1">
                <a:solidFill>
                  <a:srgbClr val="FF0000"/>
                </a:solidFill>
              </a:rPr>
              <a:t>Generative AI (GenAI):</a:t>
            </a:r>
            <a:endParaRPr sz="1600" b="1">
              <a:solidFill>
                <a:srgbClr val="FF0000"/>
              </a:solidFill>
            </a:endParaRPr>
          </a:p>
          <a:p>
            <a:pPr lvl="1">
              <a:buFont typeface="Arial" panose="020B0604020202020204"/>
              <a:buChar char="◦"/>
            </a:pPr>
            <a:r>
              <a:rPr sz="1600"/>
              <a:t>A type of AI that creates new content, such as text, images, and music.</a:t>
            </a:r>
            <a:endParaRPr sz="1600"/>
          </a:p>
          <a:p>
            <a:pPr lvl="1">
              <a:buFont typeface="Arial" panose="020B0604020202020204"/>
              <a:buChar char="◦"/>
            </a:pPr>
            <a:r>
              <a:rPr sz="1600"/>
              <a:t>Uses models like GANs (Generative Adversarial Networks) and transformers (e.g., GPT, DALL-E).</a:t>
            </a:r>
            <a:endParaRPr sz="1600"/>
          </a:p>
          <a:p>
            <a:pPr lvl="1">
              <a:buFont typeface="Arial" panose="020B0604020202020204"/>
              <a:buChar char="◦"/>
            </a:pPr>
            <a:r>
              <a:rPr sz="1600"/>
              <a:t>Examples: AI-generated art, chat-based content generation, and text-to-image synthesis.</a:t>
            </a:r>
            <a:endParaRPr sz="1600"/>
          </a:p>
        </p:txBody>
      </p:sp>
      <p:sp>
        <p:nvSpPr>
          <p:cNvPr id="3" name="Text Box 2"/>
          <p:cNvSpPr txBox="1"/>
          <p:nvPr/>
        </p:nvSpPr>
        <p:spPr>
          <a:xfrm>
            <a:off x="358140" y="2741295"/>
            <a:ext cx="8935720" cy="4030980"/>
          </a:xfrm>
          <a:prstGeom prst="rect">
            <a:avLst/>
          </a:prstGeom>
        </p:spPr>
        <p:txBody>
          <a:bodyPr wrap="square">
            <a:spAutoFit/>
          </a:bodyPr>
          <a:p>
            <a:r>
              <a:rPr sz="3600" b="1">
                <a:solidFill>
                  <a:srgbClr val="FF0000"/>
                </a:solidFill>
                <a:effectLst>
                  <a:outerShdw blurRad="38100" dist="38100" dir="2700000" algn="tl">
                    <a:srgbClr val="000000">
                      <a:alpha val="43137"/>
                    </a:srgbClr>
                  </a:outerShdw>
                </a:effectLst>
              </a:rPr>
              <a:t>Future of AI</a:t>
            </a:r>
            <a:endParaRPr sz="3600" b="1">
              <a:solidFill>
                <a:srgbClr val="FF0000"/>
              </a:solidFill>
              <a:effectLst>
                <a:outerShdw blurRad="38100" dist="38100" dir="2700000" algn="tl">
                  <a:srgbClr val="000000">
                    <a:alpha val="43137"/>
                  </a:srgbClr>
                </a:outerShdw>
              </a:effectLst>
            </a:endParaRPr>
          </a:p>
          <a:p>
            <a:r>
              <a:rPr sz="2000"/>
              <a:t>The future of AI is expected to bring significant advancements and challenges:</a:t>
            </a:r>
            <a:endParaRPr sz="2000"/>
          </a:p>
          <a:p>
            <a:pPr>
              <a:buFont typeface="Arial" panose="020B0604020202020204"/>
              <a:buChar char="•"/>
            </a:pPr>
            <a:r>
              <a:rPr sz="2000" b="1"/>
              <a:t>AI-Augmented Creativity:</a:t>
            </a:r>
            <a:r>
              <a:rPr sz="2000"/>
              <a:t> More sophisticated generative models for content creation.</a:t>
            </a:r>
            <a:endParaRPr sz="2000"/>
          </a:p>
          <a:p>
            <a:pPr>
              <a:buFont typeface="Arial" panose="020B0604020202020204"/>
              <a:buChar char="•"/>
            </a:pPr>
            <a:r>
              <a:rPr sz="2000" b="1"/>
              <a:t>Explainable AI (XAI):</a:t>
            </a:r>
            <a:r>
              <a:rPr sz="2000"/>
              <a:t> Enhancing transparency and trust in AI decision-making.</a:t>
            </a:r>
            <a:endParaRPr sz="2000"/>
          </a:p>
          <a:p>
            <a:pPr>
              <a:buFont typeface="Arial" panose="020B0604020202020204"/>
              <a:buChar char="•"/>
            </a:pPr>
            <a:r>
              <a:rPr sz="2000" b="1"/>
              <a:t>Ethical AI Development: </a:t>
            </a:r>
            <a:r>
              <a:rPr sz="2000"/>
              <a:t>Addressing biases, privacy concerns, and responsible AI use.</a:t>
            </a:r>
            <a:endParaRPr sz="2000"/>
          </a:p>
          <a:p>
            <a:pPr>
              <a:buFont typeface="Arial" panose="020B0604020202020204"/>
              <a:buChar char="•"/>
            </a:pPr>
            <a:r>
              <a:rPr sz="2000" b="1"/>
              <a:t>AI in Edge Computing:</a:t>
            </a:r>
            <a:r>
              <a:rPr sz="2000"/>
              <a:t> Deployment of AI models on edge devices for real-time processing.</a:t>
            </a:r>
            <a:endParaRPr sz="2000"/>
          </a:p>
          <a:p>
            <a:pPr>
              <a:buFont typeface="Arial" panose="020B0604020202020204"/>
              <a:buChar char="•"/>
            </a:pPr>
            <a:r>
              <a:rPr sz="2000" b="1"/>
              <a:t>Superintelligence and AGI: </a:t>
            </a:r>
            <a:r>
              <a:rPr sz="2000"/>
              <a:t>Theoretical advancements toward artificial general intelligence (AGI) with human-like reasoning capabilities.</a:t>
            </a:r>
            <a:endParaRPr sz="2000"/>
          </a:p>
          <a:p>
            <a:r>
              <a:rPr sz="2000"/>
              <a:t>AI continues to evolve, driving innovation and transforming industries worldwide.</a:t>
            </a: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rcRect t="40592"/>
          <a:stretch>
            <a:fillRect/>
          </a:stretch>
        </p:blipFill>
        <p:spPr>
          <a:xfrm>
            <a:off x="0" y="75565"/>
            <a:ext cx="12114530" cy="678243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3065" y="239395"/>
            <a:ext cx="9195435" cy="3415030"/>
          </a:xfrm>
          <a:prstGeom prst="rect">
            <a:avLst/>
          </a:prstGeom>
          <a:noFill/>
        </p:spPr>
        <p:txBody>
          <a:bodyPr wrap="square" rtlCol="0">
            <a:spAutoFit/>
          </a:bodyPr>
          <a:p>
            <a:pPr indent="0">
              <a:buNone/>
            </a:pPr>
            <a:r>
              <a:rPr lang="en-US" b="1"/>
              <a:t>References:</a:t>
            </a:r>
            <a:endParaRPr lang="en-US" b="1"/>
          </a:p>
          <a:p>
            <a:pPr marL="285750" indent="-285750">
              <a:buFont typeface="Arial" panose="020B0604020202020204" pitchFamily="34" charset="0"/>
              <a:buChar char="•"/>
            </a:pPr>
            <a:r>
              <a:rPr lang="en-US" altLang="en-US" b="1"/>
              <a:t>https://www.geeksforgeeks.org/activation-functions-neural-networks/</a:t>
            </a:r>
            <a:endParaRPr lang="en-US" altLang="en-US" b="1"/>
          </a:p>
          <a:p>
            <a:pPr marL="285750" indent="-285750">
              <a:buFont typeface="Arial" panose="020B0604020202020204" pitchFamily="34" charset="0"/>
              <a:buChar char="•"/>
            </a:pPr>
            <a:r>
              <a:rPr lang="en-US" altLang="en-US" b="1"/>
              <a:t>https://www.v7labs.com/blog/neural-networks-activation-functions</a:t>
            </a:r>
            <a:endParaRPr lang="en-US" altLang="en-US" b="1"/>
          </a:p>
          <a:p>
            <a:pPr marL="285750" indent="-285750">
              <a:buFont typeface="Arial" panose="020B0604020202020204" pitchFamily="34" charset="0"/>
              <a:buChar char="•"/>
            </a:pPr>
            <a:r>
              <a:rPr lang="en-US" altLang="en-US" b="1"/>
              <a:t>https://www.datacamp.com/tutorial/introduction-to-activation-functions-in-neural-networks</a:t>
            </a:r>
            <a:endParaRPr lang="en-US" altLang="en-US" b="1"/>
          </a:p>
          <a:p>
            <a:pPr marL="285750" indent="-285750">
              <a:buFont typeface="Arial" panose="020B0604020202020204" pitchFamily="34" charset="0"/>
              <a:buChar char="•"/>
            </a:pPr>
            <a:r>
              <a:rPr lang="en-US" altLang="en-US" b="1"/>
              <a:t>https://encord.com/blog/activation-functions-neural-networks/</a:t>
            </a:r>
            <a:endParaRPr lang="en-US" altLang="en-US" b="1"/>
          </a:p>
          <a:p>
            <a:pPr marL="285750" indent="-285750">
              <a:buFont typeface="Arial" panose="020B0604020202020204" pitchFamily="34" charset="0"/>
              <a:buChar char="•"/>
            </a:pPr>
            <a:r>
              <a:rPr lang="en-US" altLang="en-US" b="1"/>
              <a:t>https://www.analyticsvidhya.com/blog/2021/04/activation-functions-and-their-derivatives-a-quick-complete-guide/</a:t>
            </a:r>
            <a:endParaRPr lang="en-US" altLang="en-US" b="1"/>
          </a:p>
          <a:p>
            <a:pPr marL="285750" indent="-285750">
              <a:buFont typeface="Arial" panose="020B0604020202020204" pitchFamily="34" charset="0"/>
              <a:buChar char="•"/>
            </a:pPr>
            <a:r>
              <a:rPr lang="en-US" altLang="en-US" b="1"/>
              <a:t>https://www.superannotate.com/blog/activation-functions-in-neural-networks</a:t>
            </a:r>
            <a:endParaRPr lang="en-US" altLang="en-US" b="1"/>
          </a:p>
          <a:p>
            <a:pPr marL="285750" indent="-285750">
              <a:buFont typeface="Arial" panose="020B0604020202020204" pitchFamily="34" charset="0"/>
              <a:buChar char="•"/>
            </a:pPr>
            <a:r>
              <a:rPr lang="en-US" altLang="en-US" b="1"/>
              <a:t>chatgpt</a:t>
            </a:r>
            <a:endParaRPr lang="en-US" altLang="en-US" b="1"/>
          </a:p>
          <a:p>
            <a:pPr marL="285750" indent="-285750">
              <a:buFont typeface="Arial" panose="020B0604020202020204" pitchFamily="34" charset="0"/>
              <a:buChar char="•"/>
            </a:pPr>
            <a:r>
              <a:rPr lang="en-US" altLang="en-US" b="1"/>
              <a:t>https://blog.csdn.net/deephub/article/details/120234480</a:t>
            </a:r>
            <a:endParaRPr lang="en-US" altLang="en-US" b="1"/>
          </a:p>
          <a:p>
            <a:pPr marL="285750" indent="-285750">
              <a:buFont typeface="Arial" panose="020B0604020202020204" pitchFamily="34" charset="0"/>
              <a:buChar char="•"/>
            </a:pPr>
            <a:endParaRPr lang="en-US" altLang="en-US" b="1"/>
          </a:p>
        </p:txBody>
      </p:sp>
      <p:sp>
        <p:nvSpPr>
          <p:cNvPr id="3" name="Text Box 2"/>
          <p:cNvSpPr txBox="1"/>
          <p:nvPr/>
        </p:nvSpPr>
        <p:spPr>
          <a:xfrm>
            <a:off x="1291590" y="5121910"/>
            <a:ext cx="8296910" cy="645160"/>
          </a:xfrm>
          <a:prstGeom prst="rect">
            <a:avLst/>
          </a:prstGeom>
          <a:noFill/>
        </p:spPr>
        <p:txBody>
          <a:bodyPr wrap="square" rtlCol="0">
            <a:spAutoFit/>
          </a:bodyPr>
          <a:p>
            <a:r>
              <a:rPr lang="en-US"/>
              <a:t>vvvi </a:t>
            </a:r>
            <a:endParaRPr lang="en-US"/>
          </a:p>
          <a:p>
            <a:r>
              <a:rPr lang="en-US" altLang="en-US"/>
              <a:t>https://blog.csdn.net/weixin_39910711/article/details/114849349</a:t>
            </a:r>
            <a:endParaRPr lang="en-US"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84730" y="2068830"/>
            <a:ext cx="7621905" cy="1014730"/>
          </a:xfrm>
          <a:prstGeom prst="rect">
            <a:avLst/>
          </a:prstGeom>
          <a:noFill/>
        </p:spPr>
        <p:txBody>
          <a:bodyPr wrap="square" rtlCol="0" anchor="t">
            <a:spAutoFit/>
          </a:bodyPr>
          <a:p>
            <a:pPr marL="0" indent="0" fontAlgn="base">
              <a:spcBef>
                <a:spcPct val="0"/>
              </a:spcBef>
              <a:spcAft>
                <a:spcPts val="200"/>
              </a:spcAft>
            </a:pPr>
            <a:r>
              <a:rPr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Gradient Descent</a:t>
            </a:r>
            <a:endPar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endParaRPr>
          </a:p>
        </p:txBody>
      </p:sp>
      <p:sp>
        <p:nvSpPr>
          <p:cNvPr id="3" name="Text Box 2"/>
          <p:cNvSpPr txBox="1"/>
          <p:nvPr/>
        </p:nvSpPr>
        <p:spPr>
          <a:xfrm>
            <a:off x="791210" y="5802947"/>
            <a:ext cx="5080000" cy="583565"/>
          </a:xfrm>
          <a:prstGeom prst="rect">
            <a:avLst/>
          </a:prstGeom>
        </p:spPr>
        <p:txBody>
          <a:bodyPr>
            <a:spAutoFit/>
          </a:bodyPr>
          <a:p>
            <a:pPr marL="0" indent="0"/>
            <a:r>
              <a:rPr sz="1600" b="0" i="0">
                <a:solidFill>
                  <a:srgbClr val="555770"/>
                </a:solidFill>
                <a:latin typeface="Roboto-Regular"/>
                <a:ea typeface="Roboto-Regular"/>
              </a:rPr>
              <a:t> Revisiting Gradient Descent, Momentum Optimizer, RMSProp, Adam</a:t>
            </a:r>
            <a:endParaRPr sz="1600" b="0" i="0">
              <a:solidFill>
                <a:srgbClr val="555770"/>
              </a:solidFill>
              <a:latin typeface="Roboto-Regular"/>
              <a:ea typeface="Roboto-Regul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99695" y="6212840"/>
            <a:ext cx="10569575" cy="368300"/>
          </a:xfrm>
          <a:prstGeom prst="rect">
            <a:avLst/>
          </a:prstGeom>
          <a:noFill/>
        </p:spPr>
        <p:txBody>
          <a:bodyPr wrap="square" rtlCol="0" anchor="t">
            <a:spAutoFit/>
          </a:bodyPr>
          <a:p>
            <a:r>
              <a:rPr lang="en-US" altLang="en-US"/>
              <a:t>https://vitalflux.com/gradient-descent-explained-simply-with-examples/</a:t>
            </a:r>
            <a:endParaRPr lang="en-US"/>
          </a:p>
        </p:txBody>
      </p:sp>
      <p:sp>
        <p:nvSpPr>
          <p:cNvPr id="4" name="Text Box 3"/>
          <p:cNvSpPr txBox="1"/>
          <p:nvPr/>
        </p:nvSpPr>
        <p:spPr>
          <a:xfrm>
            <a:off x="503555" y="228918"/>
            <a:ext cx="5080000" cy="398780"/>
          </a:xfrm>
          <a:prstGeom prst="rect">
            <a:avLst/>
          </a:prstGeom>
        </p:spPr>
        <p:txBody>
          <a:bodyPr>
            <a:spAutoFit/>
          </a:bodyPr>
          <a:p>
            <a:pPr marL="0" indent="0" fontAlgn="base">
              <a:spcBef>
                <a:spcPct val="0"/>
              </a:spcBef>
              <a:spcAft>
                <a:spcPts val="200"/>
              </a:spcAft>
            </a:pPr>
            <a:r>
              <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rPr>
              <a:t>Gradient Descent</a:t>
            </a:r>
            <a:endPar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endParaRPr>
          </a:p>
        </p:txBody>
      </p:sp>
      <p:sp>
        <p:nvSpPr>
          <p:cNvPr id="8" name="Text Box 7"/>
          <p:cNvSpPr txBox="1"/>
          <p:nvPr/>
        </p:nvSpPr>
        <p:spPr>
          <a:xfrm>
            <a:off x="597535" y="566420"/>
            <a:ext cx="10798175" cy="1076325"/>
          </a:xfrm>
          <a:prstGeom prst="rect">
            <a:avLst/>
          </a:prstGeom>
        </p:spPr>
        <p:txBody>
          <a:bodyPr wrap="square">
            <a:spAutoFit/>
          </a:bodyPr>
          <a:p>
            <a:pPr marL="0" indent="0" algn="just"/>
            <a:r>
              <a:rPr sz="1600" b="0" i="0">
                <a:solidFill>
                  <a:srgbClr val="575757"/>
                </a:solidFill>
                <a:latin typeface="Georgia" panose="02040502050405020303"/>
                <a:ea typeface="Georgia" panose="02040502050405020303"/>
              </a:rPr>
              <a:t>The gradient descent algorithm is an </a:t>
            </a:r>
            <a:r>
              <a:rPr sz="1600" b="1" i="0">
                <a:solidFill>
                  <a:srgbClr val="575757"/>
                </a:solidFill>
                <a:latin typeface="Georgia" panose="02040502050405020303"/>
                <a:ea typeface="Georgia" panose="02040502050405020303"/>
              </a:rPr>
              <a:t>optimization algorithm </a:t>
            </a:r>
            <a:r>
              <a:rPr sz="1600" b="0" i="0">
                <a:solidFill>
                  <a:srgbClr val="575757"/>
                </a:solidFill>
                <a:latin typeface="Georgia" panose="02040502050405020303"/>
                <a:ea typeface="Georgia" panose="02040502050405020303"/>
              </a:rPr>
              <a:t>used to </a:t>
            </a:r>
            <a:r>
              <a:rPr sz="1600" b="1" i="0">
                <a:solidFill>
                  <a:srgbClr val="575757"/>
                </a:solidFill>
                <a:latin typeface="Georgia" panose="02040502050405020303"/>
                <a:ea typeface="Georgia" panose="02040502050405020303"/>
              </a:rPr>
              <a:t>minimize an objective function,</a:t>
            </a:r>
            <a:r>
              <a:rPr sz="1600" b="0" i="0">
                <a:solidFill>
                  <a:srgbClr val="575757"/>
                </a:solidFill>
                <a:latin typeface="Georgia" panose="02040502050405020303"/>
                <a:ea typeface="Georgia" panose="02040502050405020303"/>
              </a:rPr>
              <a:t> commonly called the</a:t>
            </a:r>
            <a:r>
              <a:rPr sz="1600" b="0" i="0" u="sng">
                <a:solidFill>
                  <a:srgbClr val="62A6E4"/>
                </a:solidFill>
                <a:latin typeface="Georgia" panose="02040502050405020303"/>
                <a:ea typeface="Georgia" panose="02040502050405020303"/>
                <a:hlinkClick r:id="rId1"/>
              </a:rPr>
              <a:t> </a:t>
            </a:r>
            <a:r>
              <a:rPr sz="1600" b="0" i="0" u="sng">
                <a:solidFill>
                  <a:srgbClr val="62A6E4"/>
                </a:solidFill>
                <a:latin typeface="Georgia" panose="02040502050405020303"/>
                <a:ea typeface="Georgia" panose="02040502050405020303"/>
                <a:hlinkClick r:id="rId1"/>
              </a:rPr>
              <a:t>cost or loss function in machine learning</a:t>
            </a:r>
            <a:r>
              <a:rPr sz="1600" b="0" i="0">
                <a:solidFill>
                  <a:srgbClr val="575757"/>
                </a:solidFill>
                <a:latin typeface="Georgia" panose="02040502050405020303"/>
                <a:ea typeface="Georgia" panose="02040502050405020303"/>
              </a:rPr>
              <a:t>. This cost function is a mathematical function used to calculate loss or error which is the difference between the model’s predicted value and the actual value in the real world for a given input data set.</a:t>
            </a:r>
            <a:endParaRPr sz="1600" b="0" i="0">
              <a:solidFill>
                <a:srgbClr val="575757"/>
              </a:solidFill>
              <a:latin typeface="Georgia" panose="02040502050405020303"/>
              <a:ea typeface="Georgia" panose="02040502050405020303"/>
            </a:endParaRPr>
          </a:p>
        </p:txBody>
      </p:sp>
      <p:sp>
        <p:nvSpPr>
          <p:cNvPr id="9" name="Text Box 8"/>
          <p:cNvSpPr txBox="1"/>
          <p:nvPr/>
        </p:nvSpPr>
        <p:spPr>
          <a:xfrm>
            <a:off x="722630" y="1715135"/>
            <a:ext cx="10286365" cy="337185"/>
          </a:xfrm>
          <a:prstGeom prst="rect">
            <a:avLst/>
          </a:prstGeom>
        </p:spPr>
        <p:txBody>
          <a:bodyPr wrap="square">
            <a:spAutoFit/>
          </a:bodyPr>
          <a:p>
            <a:pPr marL="0" indent="0"/>
            <a:r>
              <a:rPr sz="1600" b="0" i="0">
                <a:solidFill>
                  <a:srgbClr val="575757"/>
                </a:solidFill>
                <a:latin typeface="Georgia" panose="02040502050405020303"/>
                <a:ea typeface="Georgia" panose="02040502050405020303"/>
              </a:rPr>
              <a:t> term “gradient descent” is derived from two key concepts: “</a:t>
            </a: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and “</a:t>
            </a: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sp>
        <p:nvSpPr>
          <p:cNvPr id="10" name="Text Box 9"/>
          <p:cNvSpPr txBox="1"/>
          <p:nvPr/>
        </p:nvSpPr>
        <p:spPr>
          <a:xfrm>
            <a:off x="722630" y="2079625"/>
            <a:ext cx="11017250" cy="1322070"/>
          </a:xfrm>
          <a:prstGeom prst="rect">
            <a:avLst/>
          </a:prstGeom>
        </p:spPr>
        <p:txBody>
          <a:bodyPr wrap="square">
            <a:spAutoFit/>
          </a:bodyPr>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In mathematics and physics, the gradient of a function at any point is a </a:t>
            </a:r>
            <a:r>
              <a:rPr sz="1600" b="1" i="0">
                <a:solidFill>
                  <a:srgbClr val="575757"/>
                </a:solidFill>
                <a:latin typeface="Georgia" panose="02040502050405020303"/>
                <a:ea typeface="Georgia" panose="02040502050405020303"/>
              </a:rPr>
              <a:t>multi-dimensional vector that points in the direction of the steepest increase of that function</a:t>
            </a:r>
            <a:r>
              <a:rPr sz="1600" b="0" i="0">
                <a:solidFill>
                  <a:srgbClr val="575757"/>
                </a:solidFill>
                <a:latin typeface="Georgia" panose="02040502050405020303"/>
                <a:ea typeface="Georgia" panose="02040502050405020303"/>
              </a:rPr>
              <a:t>. </a:t>
            </a: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 The word “descent” refers to the method’s objective of </a:t>
            </a:r>
            <a:r>
              <a:rPr sz="1600" b="1" i="0">
                <a:solidFill>
                  <a:srgbClr val="575757"/>
                </a:solidFill>
                <a:latin typeface="Georgia" panose="02040502050405020303"/>
                <a:ea typeface="Georgia" panose="02040502050405020303"/>
              </a:rPr>
              <a:t>moving downwards to find the minima of the function</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pic>
        <p:nvPicPr>
          <p:cNvPr id="11" name="Picture 10"/>
          <p:cNvPicPr/>
          <p:nvPr/>
        </p:nvPicPr>
        <p:blipFill>
          <a:blip r:embed="rId2"/>
          <a:stretch>
            <a:fillRect/>
          </a:stretch>
        </p:blipFill>
        <p:spPr>
          <a:xfrm>
            <a:off x="1830705" y="3139123"/>
            <a:ext cx="4762500" cy="2867025"/>
          </a:xfrm>
          <a:prstGeom prst="rect">
            <a:avLst/>
          </a:prstGeom>
        </p:spPr>
      </p:pic>
      <p:pic>
        <p:nvPicPr>
          <p:cNvPr id="14" name="Picture 13" descr="gradient-descent-algorithm-explained"/>
          <p:cNvPicPr>
            <a:picLocks noChangeAspect="1"/>
          </p:cNvPicPr>
          <p:nvPr/>
        </p:nvPicPr>
        <p:blipFill>
          <a:blip r:embed="rId3"/>
          <a:stretch>
            <a:fillRect/>
          </a:stretch>
        </p:blipFill>
        <p:spPr>
          <a:xfrm>
            <a:off x="7036435" y="3619500"/>
            <a:ext cx="5069840" cy="3269615"/>
          </a:xfrm>
          <a:prstGeom prst="rect">
            <a:avLst/>
          </a:prstGeom>
        </p:spPr>
      </p:pic>
      <p:sp>
        <p:nvSpPr>
          <p:cNvPr id="2" name="Text Box 1"/>
          <p:cNvSpPr txBox="1"/>
          <p:nvPr/>
        </p:nvSpPr>
        <p:spPr>
          <a:xfrm>
            <a:off x="178435" y="5927725"/>
            <a:ext cx="6706235" cy="368300"/>
          </a:xfrm>
          <a:prstGeom prst="rect">
            <a:avLst/>
          </a:prstGeom>
          <a:noFill/>
        </p:spPr>
        <p:txBody>
          <a:bodyPr wrap="square" rtlCol="0" anchor="t">
            <a:spAutoFit/>
          </a:bodyPr>
          <a:p>
            <a:r>
              <a:rPr lang="en-US" altLang="en-US">
                <a:sym typeface="+mn-ea"/>
              </a:rPr>
              <a:t>https://www.mathsisfun.com/gradient.html</a:t>
            </a:r>
            <a:endParaRPr lang="en-US" altLang="en-US">
              <a:sym typeface="+mn-ea"/>
            </a:endParaRPr>
          </a:p>
        </p:txBody>
      </p:sp>
      <p:sp>
        <p:nvSpPr>
          <p:cNvPr id="5" name="Text Box 4"/>
          <p:cNvSpPr txBox="1"/>
          <p:nvPr/>
        </p:nvSpPr>
        <p:spPr>
          <a:xfrm>
            <a:off x="178435" y="6489700"/>
            <a:ext cx="7024370" cy="368300"/>
          </a:xfrm>
          <a:prstGeom prst="rect">
            <a:avLst/>
          </a:prstGeom>
          <a:noFill/>
        </p:spPr>
        <p:txBody>
          <a:bodyPr wrap="square" rtlCol="0" anchor="t">
            <a:spAutoFit/>
          </a:bodyPr>
          <a:p>
            <a:r>
              <a:rPr lang="en-US" altLang="en-US"/>
              <a:t>https://www.coursera.org/articles/what-is-gradient-descent</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88620" y="556895"/>
            <a:ext cx="5708015" cy="5914390"/>
          </a:xfrm>
          <a:prstGeom prst="rect">
            <a:avLst/>
          </a:prstGeom>
        </p:spPr>
        <p:txBody>
          <a:bodyPr>
            <a:noAutofit/>
          </a:bodyPr>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numpy as np</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matplotlib.pyplot as plt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Defining a simple quadratic function and its derivative</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x</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2</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f_prime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a:t>
            </a:r>
            <a:r>
              <a:rPr b="0" i="0">
                <a:solidFill>
                  <a:srgbClr val="009900"/>
                </a:solidFill>
                <a:latin typeface="Arial" panose="020B0604020202020204" pitchFamily="34" charset="0"/>
                <a:ea typeface="Monaco"/>
                <a:cs typeface="Arial" panose="020B0604020202020204" pitchFamily="34" charset="0"/>
              </a:rPr>
              <a:t>2</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Generating values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np.linspace(</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400</a:t>
            </a:r>
            <a:r>
              <a:rPr b="0" i="0">
                <a:solidFill>
                  <a:srgbClr val="000000"/>
                </a:solidFill>
                <a:latin typeface="Arial" panose="020B0604020202020204" pitchFamily="34" charset="0"/>
                <a:ea typeface="Monaco"/>
                <a:cs typeface="Arial" panose="020B0604020202020204" pitchFamily="34" charset="0"/>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y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settings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0.15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9</a:t>
            </a:r>
            <a:r>
              <a:rPr b="0" i="0">
                <a:solidFill>
                  <a:srgbClr val="575757"/>
                </a:solidFill>
                <a:latin typeface="Arial" panose="020B0604020202020204" pitchFamily="34" charset="0"/>
                <a:ea typeface="Monaco"/>
                <a:cs typeface="Arial" panose="020B0604020202020204" pitchFamily="34" charset="0"/>
              </a:rPr>
              <a:t>  </a:t>
            </a:r>
            <a:r>
              <a:rPr b="0" i="0">
                <a:solidFill>
                  <a:srgbClr val="008200"/>
                </a:solidFill>
                <a:latin typeface="Arial" panose="020B0604020202020204" pitchFamily="34" charset="0"/>
                <a:ea typeface="Monaco"/>
                <a:cs typeface="Arial" panose="020B0604020202020204" pitchFamily="34" charset="0"/>
              </a:rPr>
              <a:t># Starting point</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steps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n_iterations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Iteration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for</a:t>
            </a:r>
            <a:r>
              <a:rPr b="0" i="0">
                <a:solidFill>
                  <a:srgbClr val="000000"/>
                </a:solidFill>
                <a:latin typeface="Arial" panose="020B0604020202020204" pitchFamily="34" charset="0"/>
                <a:ea typeface="Monaco"/>
                <a:cs typeface="Arial" panose="020B0604020202020204" pitchFamily="34" charset="0"/>
              </a:rPr>
              <a:t>_ </a:t>
            </a:r>
            <a:r>
              <a:rPr b="1" i="0">
                <a:solidFill>
                  <a:srgbClr val="006699"/>
                </a:solidFill>
                <a:latin typeface="Arial" panose="020B0604020202020204" pitchFamily="34" charset="0"/>
                <a:ea typeface="Monaco"/>
                <a:cs typeface="Arial" panose="020B0604020202020204" pitchFamily="34" charset="0"/>
              </a:rPr>
              <a:t>in</a:t>
            </a:r>
            <a:r>
              <a:rPr lang="en-US" b="1" i="0">
                <a:solidFill>
                  <a:srgbClr val="006699"/>
                </a:solidFill>
                <a:latin typeface="Arial" panose="020B0604020202020204" pitchFamily="34" charset="0"/>
                <a:ea typeface="Monaco"/>
                <a:cs typeface="Arial" panose="020B0604020202020204" pitchFamily="34" charset="0"/>
              </a:rPr>
              <a:t> </a:t>
            </a:r>
            <a:r>
              <a:rPr b="0" i="0">
                <a:solidFill>
                  <a:srgbClr val="FF1493"/>
                </a:solidFill>
                <a:latin typeface="Arial" panose="020B0604020202020204" pitchFamily="34" charset="0"/>
                <a:ea typeface="Monaco"/>
                <a:cs typeface="Arial" panose="020B0604020202020204" pitchFamily="34" charset="0"/>
              </a:rPr>
              <a:t>range</a:t>
            </a:r>
            <a:r>
              <a:rPr b="0" i="0">
                <a:solidFill>
                  <a:srgbClr val="000000"/>
                </a:solidFill>
                <a:latin typeface="Arial" panose="020B0604020202020204" pitchFamily="34" charset="0"/>
                <a:ea typeface="Monaco"/>
                <a:cs typeface="Arial" panose="020B0604020202020204" pitchFamily="34" charset="0"/>
              </a:rPr>
              <a:t>(n_iterations):</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f_prime(x_start)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steps.append(x_start)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000000"/>
              </a:solidFill>
              <a:latin typeface="Arial" panose="020B0604020202020204" pitchFamily="34" charset="0"/>
              <a:ea typeface="Monaco"/>
              <a:cs typeface="Arial" panose="020B0604020202020204" pitchFamily="34" charset="0"/>
            </a:endParaRPr>
          </a:p>
        </p:txBody>
      </p:sp>
      <p:sp>
        <p:nvSpPr>
          <p:cNvPr id="2" name="Text Box 1"/>
          <p:cNvSpPr txBox="1"/>
          <p:nvPr/>
        </p:nvSpPr>
        <p:spPr>
          <a:xfrm>
            <a:off x="6096000" y="556895"/>
            <a:ext cx="6096000" cy="5077460"/>
          </a:xfrm>
          <a:prstGeom prst="rect">
            <a:avLst/>
          </a:prstGeom>
          <a:noFill/>
        </p:spPr>
        <p:txBody>
          <a:bodyPr wrap="square" rtlCol="0" anchor="t">
            <a:spAutoFit/>
          </a:bodyPr>
          <a:p>
            <a:pPr marL="0" indent="0" algn="l" fontAlgn="base">
              <a:lnSpc>
                <a:spcPct val="100000"/>
              </a:lnSpc>
              <a:spcBef>
                <a:spcPct val="0"/>
              </a:spcBef>
              <a:spcAft>
                <a:spcPct val="0"/>
              </a:spcAft>
            </a:pP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function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plt.figure(figsize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a:t>
            </a:r>
            <a:r>
              <a:rPr>
                <a:solidFill>
                  <a:srgbClr val="000000"/>
                </a:solidFill>
                <a:latin typeface="Arial" panose="020B0604020202020204" pitchFamily="34" charset="0"/>
                <a:ea typeface="Monaco"/>
                <a:cs typeface="Arial" panose="020B0604020202020204" pitchFamily="34" charset="0"/>
                <a:sym typeface="+mn-ea"/>
              </a:rPr>
              <a:t>, </a:t>
            </a:r>
            <a:r>
              <a:rPr>
                <a:solidFill>
                  <a:srgbClr val="009900"/>
                </a:solidFill>
                <a:latin typeface="Arial" panose="020B0604020202020204" pitchFamily="34" charset="0"/>
                <a:ea typeface="Monaco"/>
                <a:cs typeface="Arial" panose="020B0604020202020204" pitchFamily="34" charset="0"/>
                <a:sym typeface="+mn-ea"/>
              </a:rPr>
              <a:t>6</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plt.plot(x, y,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2</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&amp;amp;quot;f(x) </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x²&amp;amp;quot;)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steps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plt.scatter(steps,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s</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100</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'Steps'</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linestyle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1.5</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Annotations and labels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plt.title(</a:t>
            </a:r>
            <a:r>
              <a:rPr>
                <a:solidFill>
                  <a:srgbClr val="0000FF"/>
                </a:solidFill>
                <a:latin typeface="Arial" panose="020B0604020202020204" pitchFamily="34" charset="0"/>
                <a:ea typeface="Monaco"/>
                <a:cs typeface="Arial" panose="020B0604020202020204" pitchFamily="34" charset="0"/>
                <a:sym typeface="+mn-ea"/>
              </a:rPr>
              <a:t>'Gradient Descent on f(x) = x²'</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plt.xlabel(</a:t>
            </a:r>
            <a:r>
              <a:rPr>
                <a:solidFill>
                  <a:srgbClr val="0000FF"/>
                </a:solidFill>
                <a:latin typeface="Arial" panose="020B0604020202020204" pitchFamily="34" charset="0"/>
                <a:ea typeface="Monaco"/>
                <a:cs typeface="Arial" panose="020B0604020202020204" pitchFamily="34" charset="0"/>
                <a:sym typeface="+mn-ea"/>
              </a:rPr>
              <a:t>'x'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plt.ylabel(</a:t>
            </a:r>
            <a:r>
              <a:rPr>
                <a:solidFill>
                  <a:srgbClr val="0000FF"/>
                </a:solidFill>
                <a:latin typeface="Arial" panose="020B0604020202020204" pitchFamily="34" charset="0"/>
                <a:ea typeface="Monaco"/>
                <a:cs typeface="Arial" panose="020B0604020202020204" pitchFamily="34" charset="0"/>
                <a:sym typeface="+mn-ea"/>
              </a:rPr>
              <a:t>'f(x)'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plt.legend()</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plt.grid(</a:t>
            </a:r>
            <a:r>
              <a:rPr>
                <a:solidFill>
                  <a:srgbClr val="808080"/>
                </a:solidFill>
                <a:latin typeface="Arial" panose="020B0604020202020204" pitchFamily="34" charset="0"/>
                <a:ea typeface="Monaco"/>
                <a:cs typeface="Arial" panose="020B0604020202020204" pitchFamily="34" charset="0"/>
                <a:sym typeface="+mn-ea"/>
              </a:rPr>
              <a:t>True</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plt.show()</a:t>
            </a:r>
            <a:endParaRPr lang="en-US">
              <a:solidFill>
                <a:srgbClr val="000000"/>
              </a:solidFill>
              <a:latin typeface="Arial" panose="020B0604020202020204" pitchFamily="34" charset="0"/>
              <a:ea typeface="Monaco"/>
              <a:cs typeface="Arial" panose="020B0604020202020204" pitchFamily="34" charset="0"/>
              <a:sym typeface="+mn-ea"/>
            </a:endParaRPr>
          </a:p>
        </p:txBody>
      </p:sp>
      <p:sp>
        <p:nvSpPr>
          <p:cNvPr id="4" name="Text Box 3"/>
          <p:cNvSpPr txBox="1"/>
          <p:nvPr/>
        </p:nvSpPr>
        <p:spPr>
          <a:xfrm>
            <a:off x="388620" y="158115"/>
            <a:ext cx="4064000" cy="398780"/>
          </a:xfrm>
          <a:prstGeom prst="rect">
            <a:avLst/>
          </a:prstGeom>
          <a:noFill/>
        </p:spPr>
        <p:txBody>
          <a:bodyPr wrap="square" rtlCol="0">
            <a:spAutoFit/>
          </a:bodyPr>
          <a:p>
            <a:r>
              <a:rPr lang="en-US" sz="2000" b="1">
                <a:solidFill>
                  <a:srgbClr val="FF0000"/>
                </a:solidFill>
                <a:effectLst>
                  <a:outerShdw blurRad="38100" dist="38100" dir="2700000" algn="tl">
                    <a:srgbClr val="000000">
                      <a:alpha val="43137"/>
                    </a:srgbClr>
                  </a:outerShdw>
                </a:effectLst>
              </a:rPr>
              <a:t>GRADIENT CODE</a:t>
            </a:r>
            <a:endParaRPr lang="en-US" sz="2000" b="1">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4667250"/>
            <a:ext cx="11770360" cy="1076325"/>
          </a:xfrm>
          <a:prstGeom prst="rect">
            <a:avLst/>
          </a:prstGeom>
        </p:spPr>
        <p:txBody>
          <a:bodyPr wrap="square">
            <a:spAutoFit/>
          </a:bodyPr>
          <a:p>
            <a:r>
              <a:rPr sz="1600"/>
              <a:t>SGD: Fast per-iteration, but may take more iterations (more time overall) and can be noisy due to updates based on individual samples. Works well for very large datasets and can be parallelized or used in online settings.</a:t>
            </a:r>
            <a:endParaRPr sz="1600"/>
          </a:p>
          <a:p>
            <a:r>
              <a:rPr sz="1600"/>
              <a:t>Batch Gradient Descent: More stable per iteration but computationally expensive, especially with large datasets. Can converge faster in terms of number of epochs but may take a long time per epoch.</a:t>
            </a:r>
            <a:endParaRPr sz="1600"/>
          </a:p>
        </p:txBody>
      </p:sp>
      <p:pic>
        <p:nvPicPr>
          <p:cNvPr id="4" name="Picture 3"/>
          <p:cNvPicPr/>
          <p:nvPr/>
        </p:nvPicPr>
        <p:blipFill>
          <a:blip r:embed="rId1"/>
          <a:stretch>
            <a:fillRect/>
          </a:stretch>
        </p:blipFill>
        <p:spPr>
          <a:xfrm>
            <a:off x="0" y="78740"/>
            <a:ext cx="11638280" cy="4208780"/>
          </a:xfrm>
          <a:prstGeom prst="rect">
            <a:avLst/>
          </a:prstGeom>
        </p:spPr>
      </p:pic>
      <p:sp>
        <p:nvSpPr>
          <p:cNvPr id="5" name="Text Box 4"/>
          <p:cNvSpPr txBox="1"/>
          <p:nvPr/>
        </p:nvSpPr>
        <p:spPr>
          <a:xfrm>
            <a:off x="220345" y="4381500"/>
            <a:ext cx="9048750" cy="368300"/>
          </a:xfrm>
          <a:prstGeom prst="rect">
            <a:avLst/>
          </a:prstGeom>
          <a:noFill/>
        </p:spPr>
        <p:txBody>
          <a:bodyPr wrap="square" rtlCol="0" anchor="t">
            <a:spAutoFit/>
          </a:bodyPr>
          <a:p>
            <a:r>
              <a:rPr lang="en-US" altLang="en-US">
                <a:solidFill>
                  <a:srgbClr val="FF0000"/>
                </a:solidFill>
              </a:rPr>
              <a:t>Computation time is more in sgd and Computation cost is very high in batch what it means</a:t>
            </a:r>
            <a:endParaRPr lang="en-US" altLang="en-US">
              <a:solidFill>
                <a:srgbClr val="FF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54758" y="0"/>
            <a:ext cx="11824725" cy="68580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990" y="305435"/>
            <a:ext cx="7954010" cy="439991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Types of Neural Networks</a:t>
            </a:r>
            <a:endParaRPr sz="2400" b="1">
              <a:solidFill>
                <a:srgbClr val="FF0000"/>
              </a:solidFill>
              <a:effectLst>
                <a:outerShdw blurRad="38100" dist="38100" dir="2700000" algn="tl">
                  <a:srgbClr val="000000">
                    <a:alpha val="43137"/>
                  </a:srgbClr>
                </a:outerShdw>
              </a:effectLst>
            </a:endParaRPr>
          </a:p>
          <a:p>
            <a:r>
              <a:rPr sz="1600"/>
              <a:t>Deep learning includes various types of neural networks optimized for specific tasks:</a:t>
            </a:r>
            <a:endParaRPr sz="1600"/>
          </a:p>
          <a:p>
            <a:pPr>
              <a:buAutoNum type="arabicPeriod"/>
            </a:pPr>
            <a:r>
              <a:rPr sz="1600" b="1"/>
              <a:t>Feedforward Neural Networks (FNN):</a:t>
            </a:r>
            <a:endParaRPr sz="1600" b="1"/>
          </a:p>
          <a:p>
            <a:pPr lvl="1">
              <a:buFont typeface="Arial" panose="020B0604020202020204"/>
              <a:buChar char="◦"/>
            </a:pPr>
            <a:r>
              <a:rPr sz="1600"/>
              <a:t>Basic architecture where information moves in one direction.</a:t>
            </a:r>
            <a:endParaRPr sz="1600"/>
          </a:p>
          <a:p>
            <a:pPr lvl="1">
              <a:buFont typeface="Arial" panose="020B0604020202020204"/>
              <a:buChar char="◦"/>
            </a:pPr>
            <a:r>
              <a:rPr sz="1600"/>
              <a:t>Used in classification and regression tasks.</a:t>
            </a:r>
            <a:endParaRPr sz="1600"/>
          </a:p>
          <a:p>
            <a:pPr>
              <a:buAutoNum type="arabicPeriod"/>
            </a:pPr>
            <a:r>
              <a:rPr sz="1600" b="1"/>
              <a:t>Convolutional Neural Networks (CNN):</a:t>
            </a:r>
            <a:endParaRPr sz="1600" b="1"/>
          </a:p>
          <a:p>
            <a:pPr lvl="1">
              <a:buFont typeface="Arial" panose="020B0604020202020204"/>
              <a:buChar char="◦"/>
            </a:pPr>
            <a:r>
              <a:rPr sz="1600"/>
              <a:t>Specialized for image processing tasks.</a:t>
            </a:r>
            <a:endParaRPr sz="1600"/>
          </a:p>
          <a:p>
            <a:pPr lvl="1">
              <a:buFont typeface="Arial" panose="020B0604020202020204"/>
              <a:buChar char="◦"/>
            </a:pPr>
            <a:r>
              <a:rPr sz="1600"/>
              <a:t>Uses convolutional layers to detect spatial features.</a:t>
            </a:r>
            <a:endParaRPr sz="1600"/>
          </a:p>
          <a:p>
            <a:pPr>
              <a:buAutoNum type="arabicPeriod"/>
            </a:pPr>
            <a:r>
              <a:rPr sz="1600" b="1"/>
              <a:t>Recurrent Neural Networks (RNN):</a:t>
            </a:r>
            <a:endParaRPr sz="1600" b="1"/>
          </a:p>
          <a:p>
            <a:pPr lvl="1">
              <a:buFont typeface="Arial" panose="020B0604020202020204"/>
              <a:buChar char="◦"/>
            </a:pPr>
            <a:r>
              <a:rPr sz="1600"/>
              <a:t>Designed for sequential data like time series and speech.</a:t>
            </a:r>
            <a:endParaRPr sz="1600"/>
          </a:p>
          <a:p>
            <a:pPr lvl="1">
              <a:buFont typeface="Arial" panose="020B0604020202020204"/>
              <a:buChar char="◦"/>
            </a:pPr>
            <a:r>
              <a:rPr sz="1600"/>
              <a:t>Uses loops and memory to retain information from previous inputs.</a:t>
            </a:r>
            <a:endParaRPr sz="1600"/>
          </a:p>
          <a:p>
            <a:pPr>
              <a:buAutoNum type="arabicPeriod"/>
            </a:pPr>
            <a:r>
              <a:rPr sz="1600" b="1"/>
              <a:t>Long Short-Term Memory (LSTM):</a:t>
            </a:r>
            <a:endParaRPr sz="1600" b="1"/>
          </a:p>
          <a:p>
            <a:pPr lvl="1">
              <a:buFont typeface="Arial" panose="020B0604020202020204"/>
              <a:buChar char="◦"/>
            </a:pPr>
            <a:r>
              <a:rPr sz="1600"/>
              <a:t>A type of RNN that solves the vanishing gradient problem.</a:t>
            </a:r>
            <a:endParaRPr sz="1600"/>
          </a:p>
          <a:p>
            <a:pPr lvl="1">
              <a:buFont typeface="Arial" panose="020B0604020202020204"/>
              <a:buChar char="◦"/>
            </a:pPr>
            <a:r>
              <a:rPr sz="1600"/>
              <a:t>Used in text generation, language modeling, and speech recognition.</a:t>
            </a:r>
            <a:endParaRPr sz="1600"/>
          </a:p>
          <a:p>
            <a:pPr>
              <a:buAutoNum type="arabicPeriod"/>
            </a:pPr>
            <a:r>
              <a:rPr sz="1600" b="1"/>
              <a:t>Generative Adversarial Networks (GANs):</a:t>
            </a:r>
            <a:endParaRPr sz="1600" b="1"/>
          </a:p>
          <a:p>
            <a:pPr lvl="1">
              <a:buFont typeface="Arial" panose="020B0604020202020204"/>
              <a:buChar char="◦"/>
            </a:pPr>
            <a:r>
              <a:rPr sz="1600"/>
              <a:t>Consist of a generator and a discriminator that compete to generate realistic data.</a:t>
            </a:r>
            <a:endParaRPr sz="1600"/>
          </a:p>
          <a:p>
            <a:pPr lvl="1">
              <a:buFont typeface="Arial" panose="020B0604020202020204"/>
              <a:buChar char="◦"/>
            </a:pPr>
            <a:r>
              <a:rPr sz="1600"/>
              <a:t>Used in AI-generated art, deepfake videos, and data augmentation.</a:t>
            </a:r>
            <a:endParaRPr sz="1600"/>
          </a:p>
        </p:txBody>
      </p:sp>
      <p:sp>
        <p:nvSpPr>
          <p:cNvPr id="3" name="Text Box 2"/>
          <p:cNvSpPr txBox="1"/>
          <p:nvPr/>
        </p:nvSpPr>
        <p:spPr>
          <a:xfrm>
            <a:off x="327025" y="5403215"/>
            <a:ext cx="11655425" cy="368300"/>
          </a:xfrm>
          <a:prstGeom prst="rect">
            <a:avLst/>
          </a:prstGeom>
          <a:noFill/>
        </p:spPr>
        <p:txBody>
          <a:bodyPr wrap="square" rtlCol="0" anchor="t">
            <a:spAutoFit/>
          </a:bodyPr>
          <a:p>
            <a:pPr lvl="1"/>
            <a:endParaRPr lang="en-IN" altLang="en-US" b="1"/>
          </a:p>
        </p:txBody>
      </p:sp>
      <p:sp>
        <p:nvSpPr>
          <p:cNvPr id="4" name="Text Box 3"/>
          <p:cNvSpPr txBox="1"/>
          <p:nvPr/>
        </p:nvSpPr>
        <p:spPr>
          <a:xfrm>
            <a:off x="327025" y="6212840"/>
            <a:ext cx="8308975"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rcRect t="4407" b="5046"/>
          <a:stretch>
            <a:fillRect/>
          </a:stretch>
        </p:blipFill>
        <p:spPr>
          <a:xfrm>
            <a:off x="671195" y="82550"/>
            <a:ext cx="9066530" cy="677608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0365" y="290195"/>
            <a:ext cx="6096000" cy="460375"/>
          </a:xfrm>
          <a:prstGeom prst="rect">
            <a:avLst/>
          </a:prstGeom>
          <a:noFill/>
        </p:spPr>
        <p:txBody>
          <a:bodyPr wrap="square" rtlCol="0" anchor="t">
            <a:spAutoFit/>
          </a:bodyPr>
          <a:p>
            <a:pPr>
              <a:buAutoNum type="arabicPeriod"/>
            </a:pPr>
            <a:r>
              <a:rPr sz="2400" b="1">
                <a:solidFill>
                  <a:srgbClr val="FF0000"/>
                </a:solidFill>
                <a:effectLst>
                  <a:outerShdw blurRad="38100" dist="38100" dir="2700000" algn="tl">
                    <a:srgbClr val="000000">
                      <a:alpha val="43137"/>
                    </a:srgbClr>
                  </a:outerShdw>
                </a:effectLst>
                <a:sym typeface="+mn-ea"/>
              </a:rPr>
              <a:t>Feedforward Neural Networks (FNN):</a:t>
            </a:r>
            <a:endParaRPr lang="en-US" sz="24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222885" y="6212840"/>
            <a:ext cx="11197590" cy="645160"/>
          </a:xfrm>
          <a:prstGeom prst="rect">
            <a:avLst/>
          </a:prstGeom>
          <a:noFill/>
        </p:spPr>
        <p:txBody>
          <a:bodyPr wrap="square" rtlCol="0" anchor="t">
            <a:spAutoFit/>
          </a:bodyPr>
          <a:p>
            <a:pPr lvl="1"/>
            <a:r>
              <a:rPr lang="en-IN" altLang="en-US" b="1">
                <a:sym typeface="+mn-ea"/>
              </a:rPr>
              <a:t>Implement the FNN</a:t>
            </a:r>
            <a:endParaRPr lang="en-IN" altLang="en-US" b="1">
              <a:sym typeface="+mn-ea"/>
            </a:endParaRPr>
          </a:p>
          <a:p>
            <a:pPr lvl="1"/>
            <a:r>
              <a:rPr lang="en-US" altLang="en-US">
                <a:sym typeface="+mn-ea"/>
              </a:rPr>
              <a:t>https://colab.research.google.com/drive/1z_nL3RcvR1x4uIR88VWEj8Zdr7mYEcQK#scrollTo=keCSdzvOrRmx</a:t>
            </a:r>
            <a:endParaRPr lang="en-IN" altLang="en-US" b="1">
              <a:sym typeface="+mn-ea"/>
            </a:endParaRPr>
          </a:p>
        </p:txBody>
      </p:sp>
      <p:sp>
        <p:nvSpPr>
          <p:cNvPr id="2" name="Text Box 1"/>
          <p:cNvSpPr txBox="1"/>
          <p:nvPr/>
        </p:nvSpPr>
        <p:spPr>
          <a:xfrm>
            <a:off x="693420" y="750570"/>
            <a:ext cx="11028680" cy="583565"/>
          </a:xfrm>
          <a:prstGeom prst="rect">
            <a:avLst/>
          </a:prstGeom>
        </p:spPr>
        <p:txBody>
          <a:bodyPr wrap="square">
            <a:spAutoFit/>
          </a:bodyPr>
          <a:p>
            <a:pPr marL="0" indent="0">
              <a:spcBef>
                <a:spcPct val="0"/>
              </a:spcBef>
              <a:spcAft>
                <a:spcPct val="0"/>
              </a:spcAft>
            </a:pPr>
            <a:r>
              <a:rPr sz="1600" b="0" i="0">
                <a:latin typeface="Arial" panose="020B0604020202020204" pitchFamily="34" charset="0"/>
                <a:ea typeface="var(--framer-blockquote-font-family"/>
                <a:cs typeface="Arial" panose="020B0604020202020204" pitchFamily="34" charset="0"/>
              </a:rPr>
              <a:t>the flow of information occurs in the forward direction. The input is used to calculate some intermediate function in the hidden layer, which is then used to calculate an output.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1396365" y="1334135"/>
            <a:ext cx="7849870" cy="1647190"/>
          </a:xfrm>
          <a:prstGeom prst="rect">
            <a:avLst/>
          </a:prstGeom>
        </p:spPr>
      </p:pic>
      <p:sp>
        <p:nvSpPr>
          <p:cNvPr id="6" name="Text Box 5"/>
          <p:cNvSpPr txBox="1"/>
          <p:nvPr/>
        </p:nvSpPr>
        <p:spPr>
          <a:xfrm>
            <a:off x="596900" y="4090035"/>
            <a:ext cx="9261475" cy="953135"/>
          </a:xfrm>
          <a:prstGeom prst="rect">
            <a:avLst/>
          </a:prstGeom>
        </p:spPr>
        <p:txBody>
          <a:bodyPr wrap="square">
            <a:spAutoFit/>
          </a:bodyPr>
          <a:p>
            <a:pPr marL="0" indent="0"/>
            <a:r>
              <a:rPr lang="en-US"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2. </a:t>
            </a:r>
            <a:r>
              <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Backpropagation </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endParaRPr>
          </a:p>
          <a:p>
            <a:pPr marL="0" indent="0"/>
            <a:r>
              <a:rPr sz="1600" b="0" i="0">
                <a:solidFill>
                  <a:schemeClr val="tx1"/>
                </a:solidFill>
                <a:latin typeface="Arial" panose="020B0604020202020204" pitchFamily="34" charset="0"/>
                <a:ea typeface="STK Bureau Sans Book"/>
                <a:cs typeface="Arial" panose="020B0604020202020204" pitchFamily="34" charset="0"/>
              </a:rPr>
              <a:t>- the weights of the network connections are repeatedly adjusted to minimize the difference between the actual output vector of the net and the desired output vector.</a:t>
            </a:r>
            <a:endParaRPr sz="1600" b="0" i="0">
              <a:solidFill>
                <a:schemeClr val="tx1"/>
              </a:solidFill>
              <a:latin typeface="Arial" panose="020B0604020202020204" pitchFamily="34" charset="0"/>
              <a:ea typeface="STK Bureau Sans Book"/>
              <a:cs typeface="Arial" panose="020B0604020202020204"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6850" y="270510"/>
            <a:ext cx="7446645" cy="2553335"/>
          </a:xfrm>
          <a:prstGeom prst="rect">
            <a:avLst/>
          </a:prstGeom>
        </p:spPr>
        <p:txBody>
          <a:bodyPr wrap="square">
            <a:spAutoFit/>
          </a:bodyPr>
          <a:p>
            <a:r>
              <a:rPr sz="1600" b="1"/>
              <a:t>Introduction to TensorFlow and Keras</a:t>
            </a:r>
            <a:endParaRPr sz="1600" b="1"/>
          </a:p>
          <a:p>
            <a:r>
              <a:rPr sz="1600"/>
              <a:t>TensorFlow and Keras are two of the most widely used deep learning frameworks.</a:t>
            </a:r>
            <a:endParaRPr sz="1600"/>
          </a:p>
          <a:p>
            <a:pPr>
              <a:buFont typeface="Arial" panose="020B0604020202020204"/>
              <a:buChar char="•"/>
            </a:pPr>
            <a:r>
              <a:rPr sz="1600"/>
              <a:t>TensorFlow:</a:t>
            </a:r>
            <a:endParaRPr sz="1600"/>
          </a:p>
          <a:p>
            <a:pPr lvl="1">
              <a:buFont typeface="Arial" panose="020B0604020202020204"/>
              <a:buChar char="◦"/>
            </a:pPr>
            <a:r>
              <a:rPr sz="1600"/>
              <a:t>Developed by Google Brain.</a:t>
            </a:r>
            <a:endParaRPr sz="1600"/>
          </a:p>
          <a:p>
            <a:pPr lvl="1">
              <a:buFont typeface="Arial" panose="020B0604020202020204"/>
              <a:buChar char="◦"/>
            </a:pPr>
            <a:r>
              <a:rPr sz="1600"/>
              <a:t>Provides low-level and high-level APIs for building deep learning models.</a:t>
            </a:r>
            <a:endParaRPr sz="1600"/>
          </a:p>
          <a:p>
            <a:pPr lvl="1">
              <a:buFont typeface="Arial" panose="020B0604020202020204"/>
              <a:buChar char="◦"/>
            </a:pPr>
            <a:r>
              <a:rPr sz="1600"/>
              <a:t>Supports large-scale machine learning and deployment.</a:t>
            </a:r>
            <a:endParaRPr sz="1600"/>
          </a:p>
          <a:p>
            <a:pPr>
              <a:buFont typeface="Arial" panose="020B0604020202020204"/>
              <a:buChar char="•"/>
            </a:pPr>
            <a:r>
              <a:rPr sz="1600"/>
              <a:t>Keras:</a:t>
            </a:r>
            <a:endParaRPr sz="1600"/>
          </a:p>
          <a:p>
            <a:pPr lvl="1">
              <a:buFont typeface="Arial" panose="020B0604020202020204"/>
              <a:buChar char="◦"/>
            </a:pPr>
            <a:r>
              <a:rPr sz="1600"/>
              <a:t>High-level API built on TensorFlow.</a:t>
            </a:r>
            <a:endParaRPr sz="1600"/>
          </a:p>
          <a:p>
            <a:pPr lvl="1">
              <a:buFont typeface="Arial" panose="020B0604020202020204"/>
              <a:buChar char="◦"/>
            </a:pPr>
            <a:r>
              <a:rPr sz="1600"/>
              <a:t>Simplifies model building and experimentation.</a:t>
            </a:r>
            <a:endParaRPr sz="1600"/>
          </a:p>
          <a:p>
            <a:pPr lvl="1">
              <a:buFont typeface="Arial" panose="020B0604020202020204"/>
              <a:buChar char="◦"/>
            </a:pPr>
            <a:r>
              <a:rPr sz="1600"/>
              <a:t>Allows quick prototyping with minimal code.</a:t>
            </a:r>
            <a:endParaRPr sz="16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5920" y="165735"/>
            <a:ext cx="4064000" cy="368300"/>
          </a:xfrm>
          <a:prstGeom prst="rect">
            <a:avLst/>
          </a:prstGeom>
          <a:noFill/>
        </p:spPr>
        <p:txBody>
          <a:bodyPr wrap="square" rtlCol="0">
            <a:spAutoFit/>
          </a:bodyPr>
          <a:p>
            <a:r>
              <a:rPr lang="en-IN" altLang="en-US"/>
              <a:t>TensorFlow  code</a:t>
            </a:r>
            <a:endParaRPr lang="en-IN" altLang="en-US"/>
          </a:p>
        </p:txBody>
      </p:sp>
      <p:sp>
        <p:nvSpPr>
          <p:cNvPr id="3" name="Text Box 2"/>
          <p:cNvSpPr txBox="1"/>
          <p:nvPr/>
        </p:nvSpPr>
        <p:spPr>
          <a:xfrm>
            <a:off x="492760" y="604837"/>
            <a:ext cx="5080000" cy="583565"/>
          </a:xfrm>
          <a:prstGeom prst="rect">
            <a:avLst/>
          </a:prstGeom>
        </p:spPr>
        <p:txBody>
          <a:bodyPr>
            <a:spAutoFit/>
          </a:bodyPr>
          <a:p>
            <a:pPr marL="0" indent="0" algn="l" latinLnBrk="0">
              <a:spcBef>
                <a:spcPct val="0"/>
              </a:spcBef>
              <a:spcAft>
                <a:spcPct val="0"/>
              </a:spcAft>
            </a:pPr>
            <a:r>
              <a:rPr sz="1600" b="0" i="0"/>
              <a:t>importtensorflowastfprint("TensorFlow version:",tf.__version__)</a:t>
            </a:r>
            <a:endParaRPr sz="1600" b="0" i="0"/>
          </a:p>
        </p:txBody>
      </p:sp>
      <p:sp>
        <p:nvSpPr>
          <p:cNvPr id="4" name="Text Box 3"/>
          <p:cNvSpPr txBox="1"/>
          <p:nvPr/>
        </p:nvSpPr>
        <p:spPr>
          <a:xfrm>
            <a:off x="4251325" y="258445"/>
            <a:ext cx="7588250" cy="1969135"/>
          </a:xfrm>
          <a:prstGeom prst="rect">
            <a:avLst/>
          </a:prstGeom>
        </p:spPr>
        <p:txBody>
          <a:bodyPr wrap="square">
            <a:spAutoFit/>
          </a:bodyPr>
          <a:p>
            <a:pPr marL="0" indent="0">
              <a:spcAft>
                <a:spcPct val="60000"/>
              </a:spcAft>
            </a:pPr>
            <a:r>
              <a:rPr sz="2300" b="0" i="0">
                <a:solidFill>
                  <a:srgbClr val="383838"/>
                </a:solidFill>
                <a:latin typeface="Inter"/>
                <a:ea typeface="Inter"/>
              </a:rPr>
              <a:t>What is TensorFlow?</a:t>
            </a:r>
            <a:endParaRPr sz="2300" b="0" i="0">
              <a:solidFill>
                <a:srgbClr val="383838"/>
              </a:solidFill>
              <a:latin typeface="Inter"/>
              <a:ea typeface="Inter"/>
            </a:endParaRPr>
          </a:p>
          <a:p>
            <a:pPr marL="0" indent="0">
              <a:lnSpc>
                <a:spcPts val="1800"/>
              </a:lnSpc>
            </a:pPr>
            <a:r>
              <a:rPr sz="1600" b="0" i="0">
                <a:solidFill>
                  <a:srgbClr val="383838"/>
                </a:solidFill>
                <a:latin typeface="Inter"/>
                <a:ea typeface="Inter"/>
              </a:rPr>
              <a:t>TensorFlow is an end-to-end open-source machine learning </a:t>
            </a:r>
            <a:r>
              <a:rPr sz="1600" b="0" i="0" u="sng">
                <a:solidFill>
                  <a:srgbClr val="383838"/>
                </a:solidFill>
                <a:latin typeface="Inter"/>
                <a:ea typeface="Inter"/>
                <a:hlinkClick r:id="rId1"/>
              </a:rPr>
              <a:t>platform</a:t>
            </a:r>
            <a:r>
              <a:rPr sz="1600" b="0" i="0">
                <a:solidFill>
                  <a:srgbClr val="383838"/>
                </a:solidFill>
                <a:latin typeface="Inter"/>
                <a:ea typeface="Inter"/>
              </a:rPr>
              <a:t> with a focus on deep neural networks. Deep </a:t>
            </a:r>
            <a:r>
              <a:rPr sz="1600" b="0" i="0" u="sng">
                <a:solidFill>
                  <a:srgbClr val="383838"/>
                </a:solidFill>
                <a:latin typeface="Inter"/>
                <a:ea typeface="Inter"/>
                <a:hlinkClick r:id="rId2"/>
              </a:rPr>
              <a:t>learning</a:t>
            </a:r>
            <a:r>
              <a:rPr sz="1600" b="0" i="0" u="sng">
                <a:solidFill>
                  <a:srgbClr val="383838"/>
                </a:solidFill>
                <a:latin typeface="Inter"/>
                <a:ea typeface="Inter"/>
                <a:hlinkClick r:id="rId2"/>
              </a:rPr>
              <a:t> </a:t>
            </a:r>
            <a:r>
              <a:rPr sz="1600" b="0" i="0">
                <a:solidFill>
                  <a:srgbClr val="383838"/>
                </a:solidFill>
                <a:latin typeface="Inter"/>
                <a:ea typeface="Inter"/>
              </a:rPr>
              <a:t>is a subtype of machine learning that analyses massive amounts of unstructured data. Since it works with structured data, deep learning is different from normal machine learning.</a:t>
            </a:r>
            <a:endParaRPr sz="1600" b="0" i="0">
              <a:solidFill>
                <a:srgbClr val="383838"/>
              </a:solidFill>
              <a:latin typeface="Inter"/>
              <a:ea typeface="Inter"/>
            </a:endParaRPr>
          </a:p>
        </p:txBody>
      </p:sp>
      <p:sp>
        <p:nvSpPr>
          <p:cNvPr id="6" name="Text Box 5"/>
          <p:cNvSpPr txBox="1"/>
          <p:nvPr/>
        </p:nvSpPr>
        <p:spPr>
          <a:xfrm>
            <a:off x="375920" y="2832100"/>
            <a:ext cx="6096000" cy="3692525"/>
          </a:xfrm>
          <a:prstGeom prst="rect">
            <a:avLst/>
          </a:prstGeom>
          <a:noFill/>
        </p:spPr>
        <p:txBody>
          <a:bodyPr wrap="square" rtlCol="0" anchor="t">
            <a:spAutoFit/>
          </a:bodyPr>
          <a:p>
            <a:r>
              <a:rPr b="1">
                <a:solidFill>
                  <a:srgbClr val="383838"/>
                </a:solidFill>
                <a:latin typeface="Inter"/>
                <a:ea typeface="Inter"/>
                <a:sym typeface="+mn-ea"/>
              </a:rPr>
              <a:t>How to install TensorFlow ?</a:t>
            </a:r>
            <a:endParaRPr lang="en-US" altLang="en-US"/>
          </a:p>
          <a:p>
            <a:r>
              <a:rPr lang="en-US" altLang="en-US"/>
              <a:t>pip install tensorflow</a:t>
            </a:r>
            <a:endParaRPr lang="en-US" altLang="en-US"/>
          </a:p>
          <a:p>
            <a:endParaRPr lang="en-US" altLang="en-US"/>
          </a:p>
          <a:p>
            <a:r>
              <a:rPr lang="en-US" altLang="en-US" b="1"/>
              <a:t>If you have a good graphics card in your computer</a:t>
            </a:r>
            <a:r>
              <a:rPr lang="en-US" altLang="en-US"/>
              <a:t>,</a:t>
            </a:r>
            <a:endParaRPr lang="en-US" altLang="en-US"/>
          </a:p>
          <a:p>
            <a:r>
              <a:rPr lang="en-US" altLang="en-US"/>
              <a:t>pip install tensorflow-gpu</a:t>
            </a:r>
            <a:endParaRPr lang="en-US" altLang="en-US"/>
          </a:p>
          <a:p>
            <a:endParaRPr lang="en-US" altLang="en-US"/>
          </a:p>
          <a:p>
            <a:r>
              <a:rPr lang="en-US" altLang="en-US" b="1"/>
              <a:t>Check Installation</a:t>
            </a:r>
            <a:endParaRPr lang="en-US" altLang="en-US" b="1"/>
          </a:p>
          <a:p>
            <a:r>
              <a:rPr lang="en-US" altLang="en-US"/>
              <a:t>import tensorflow as tf</a:t>
            </a:r>
            <a:endParaRPr lang="en-US" altLang="en-US"/>
          </a:p>
          <a:p>
            <a:r>
              <a:rPr lang="en-US" altLang="en-US"/>
              <a:t>print(tf.__version__)</a:t>
            </a:r>
            <a:endParaRPr lang="en-US" altLang="en-US"/>
          </a:p>
          <a:p>
            <a:endParaRPr lang="en-US" altLang="en-US"/>
          </a:p>
          <a:p>
            <a:r>
              <a:rPr lang="en-US" altLang="en-US" b="1"/>
              <a:t>Some TensorFlow Fundamentals</a:t>
            </a:r>
            <a:endParaRPr lang="en-US" altLang="en-US" b="1"/>
          </a:p>
          <a:p>
            <a:endParaRPr lang="en-US" altLang="en-US"/>
          </a:p>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3695" y="422275"/>
            <a:ext cx="10663555" cy="1087120"/>
          </a:xfrm>
          <a:prstGeom prst="rect">
            <a:avLst/>
          </a:prstGeom>
        </p:spPr>
        <p:txBody>
          <a:bodyPr wrap="square">
            <a:spAutoFit/>
          </a:bodyPr>
          <a:p>
            <a:pPr marL="0" indent="0">
              <a:spcAft>
                <a:spcPct val="60000"/>
              </a:spcAft>
            </a:pPr>
            <a:r>
              <a:rPr sz="1600" b="1" i="0">
                <a:solidFill>
                  <a:srgbClr val="383838"/>
                </a:solidFill>
                <a:latin typeface="Inter"/>
                <a:ea typeface="Inter"/>
              </a:rPr>
              <a:t>Some TensorFlow Fundamentals</a:t>
            </a:r>
            <a:endParaRPr sz="1600" b="1" i="0">
              <a:solidFill>
                <a:srgbClr val="383838"/>
              </a:solidFill>
              <a:latin typeface="Inter"/>
              <a:ea typeface="Inter"/>
            </a:endParaRPr>
          </a:p>
          <a:p>
            <a:pPr marL="0" indent="0">
              <a:spcAft>
                <a:spcPct val="60000"/>
              </a:spcAft>
            </a:pPr>
            <a:r>
              <a:rPr lang="en-US" altLang="en-US" sz="1600" b="1" i="0">
                <a:solidFill>
                  <a:srgbClr val="383838"/>
                </a:solidFill>
                <a:latin typeface="Inter"/>
                <a:ea typeface="Inter"/>
              </a:rPr>
              <a:t> a </a:t>
            </a:r>
            <a:r>
              <a:rPr lang="en-US" altLang="en-US" sz="1600" b="1" i="0">
                <a:solidFill>
                  <a:srgbClr val="FF0000"/>
                </a:solidFill>
                <a:latin typeface="Inter"/>
                <a:ea typeface="Inter"/>
              </a:rPr>
              <a:t>tensor </a:t>
            </a:r>
            <a:r>
              <a:rPr lang="en-US" altLang="en-US" sz="1600" b="1" i="0">
                <a:solidFill>
                  <a:srgbClr val="383838"/>
                </a:solidFill>
                <a:latin typeface="Inter"/>
                <a:ea typeface="Inter"/>
              </a:rPr>
              <a:t>is a multi-dimensional array of data that can be used to represent data and perform mathematical operations. Tensors are a generalization of vectors and matrices, </a:t>
            </a:r>
            <a:endParaRPr lang="en-US" altLang="en-US" sz="1600" b="1" i="0">
              <a:solidFill>
                <a:srgbClr val="383838"/>
              </a:solidFill>
              <a:latin typeface="Inter"/>
              <a:ea typeface="Inter"/>
            </a:endParaRPr>
          </a:p>
        </p:txBody>
      </p:sp>
      <p:sp>
        <p:nvSpPr>
          <p:cNvPr id="3" name="Text Box 2"/>
          <p:cNvSpPr txBox="1"/>
          <p:nvPr/>
        </p:nvSpPr>
        <p:spPr>
          <a:xfrm>
            <a:off x="353695" y="1734185"/>
            <a:ext cx="10062845" cy="338963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What are tensors used for?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Training neural networks: Tensors store the weights and parameters of neural networks, and are used in the algorithms that train them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Representing data: Tensors can represent data such as images, movies, sounds, and relationships between words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Clustering: Tensors can be used in clustering algorithms such as k-means clustering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Support vector machines: Tensors can represent data in support vector machines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Why are tensors important?</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Tensors are efficient with memory, making them ideal for parallel computing environments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Tensors are versatile and efficient at handling data </a:t>
            </a:r>
            <a:endParaRPr sz="1600" b="0" i="0">
              <a:solidFill>
                <a:srgbClr val="001D35"/>
              </a:solidFill>
              <a:latin typeface="Google Sans"/>
              <a:ea typeface="Google Sans"/>
            </a:endParaRPr>
          </a:p>
          <a:p>
            <a:pPr marL="0" indent="0">
              <a:spcBef>
                <a:spcPts val="1000"/>
              </a:spcBef>
              <a:spcAft>
                <a:spcPts val="500"/>
              </a:spcAft>
            </a:pPr>
            <a:endParaRPr sz="1600" b="1" i="0">
              <a:solidFill>
                <a:srgbClr val="001D35"/>
              </a:solidFill>
              <a:latin typeface="Google Sans"/>
              <a:ea typeface="Google Sans"/>
            </a:endParaRPr>
          </a:p>
        </p:txBody>
      </p:sp>
      <p:sp>
        <p:nvSpPr>
          <p:cNvPr id="4" name="Text Box 3"/>
          <p:cNvSpPr txBox="1"/>
          <p:nvPr/>
        </p:nvSpPr>
        <p:spPr>
          <a:xfrm>
            <a:off x="353695" y="5289550"/>
            <a:ext cx="11122025" cy="337185"/>
          </a:xfrm>
          <a:prstGeom prst="rect">
            <a:avLst/>
          </a:prstGeom>
        </p:spPr>
        <p:txBody>
          <a:bodyPr wrap="square">
            <a:spAutoFit/>
          </a:bodyPr>
          <a:p>
            <a:pPr marL="0" indent="0"/>
            <a:endParaRPr sz="1600" b="0" i="0">
              <a:solidFill>
                <a:srgbClr val="383838"/>
              </a:solidFill>
              <a:latin typeface="Inter"/>
              <a:ea typeface="Inte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714501" y="1871663"/>
            <a:ext cx="8381999" cy="2733675"/>
          </a:xfrm>
          <a:prstGeom prst="rect">
            <a:avLst/>
          </a:prstGeom>
        </p:spPr>
      </p:pic>
      <p:sp>
        <p:nvSpPr>
          <p:cNvPr id="3" name="Text Box 2"/>
          <p:cNvSpPr txBox="1"/>
          <p:nvPr/>
        </p:nvSpPr>
        <p:spPr>
          <a:xfrm>
            <a:off x="621665" y="303530"/>
            <a:ext cx="9474835" cy="1076325"/>
          </a:xfrm>
          <a:prstGeom prst="rect">
            <a:avLst/>
          </a:prstGeom>
          <a:noFill/>
        </p:spPr>
        <p:txBody>
          <a:bodyPr wrap="square" rtlCol="0" anchor="t">
            <a:spAutoFit/>
          </a:bodyPr>
          <a:p>
            <a:pPr marL="0" indent="0"/>
            <a:r>
              <a:rPr sz="1600" b="1">
                <a:solidFill>
                  <a:srgbClr val="001D35"/>
                </a:solidFill>
                <a:latin typeface="Google Sans"/>
                <a:ea typeface="Google Sans"/>
                <a:sym typeface="+mn-ea"/>
              </a:rPr>
              <a:t>What are tensors built from? </a:t>
            </a:r>
            <a:endParaRPr sz="1600" b="1" i="0">
              <a:solidFill>
                <a:srgbClr val="001D35"/>
              </a:solidFill>
              <a:latin typeface="Google Sans"/>
              <a:ea typeface="Google Sans"/>
            </a:endParaRPr>
          </a:p>
          <a:p>
            <a:pPr marL="0" indent="0"/>
            <a:r>
              <a:rPr sz="1600">
                <a:solidFill>
                  <a:srgbClr val="383838"/>
                </a:solidFill>
                <a:latin typeface="Inter"/>
                <a:ea typeface="Inter"/>
                <a:sym typeface="+mn-ea"/>
              </a:rPr>
              <a:t>The values in a tensor contain identical data types with a specified shape. Dimensionality is represented by the shape. A vector, for example, is a one-dimensional tensor, a matrix is a two-dimensional tensor, and a scalar is a zero-dimensional tensor.</a:t>
            </a:r>
            <a:endParaRPr lang="en-US" sz="1600">
              <a:solidFill>
                <a:srgbClr val="383838"/>
              </a:solidFill>
              <a:latin typeface="Inter"/>
              <a:ea typeface="Inter"/>
              <a:sym typeface="+mn-ea"/>
            </a:endParaRPr>
          </a:p>
        </p:txBody>
      </p:sp>
      <p:sp>
        <p:nvSpPr>
          <p:cNvPr id="4" name="Text Box 3"/>
          <p:cNvSpPr txBox="1"/>
          <p:nvPr/>
        </p:nvSpPr>
        <p:spPr>
          <a:xfrm>
            <a:off x="752475" y="5097780"/>
            <a:ext cx="5090795" cy="1525270"/>
          </a:xfrm>
          <a:prstGeom prst="rect">
            <a:avLst/>
          </a:prstGeom>
        </p:spPr>
        <p:txBody>
          <a:bodyPr>
            <a:noAutofit/>
          </a:bodyPr>
          <a:p>
            <a:pPr marL="0" indent="0"/>
            <a:r>
              <a:rPr sz="1600">
                <a:latin typeface="var(--devsite-code-font-family)"/>
                <a:ea typeface="var(--devsite-code-font-family)"/>
              </a:rPr>
              <a:t>import</a:t>
            </a:r>
            <a:r>
              <a:rPr lang="en-IN" sz="1600">
                <a:latin typeface="var(--devsite-code-font-family)"/>
                <a:ea typeface="var(--devsite-code-font-family)"/>
              </a:rPr>
              <a:t> </a:t>
            </a:r>
            <a:r>
              <a:rPr sz="1600">
                <a:latin typeface="var(--devsite-code-font-family)"/>
                <a:ea typeface="var(--devsite-code-font-family)"/>
              </a:rPr>
              <a:t>tensorflow</a:t>
            </a:r>
            <a:r>
              <a:rPr lang="en-IN" sz="1600">
                <a:latin typeface="var(--devsite-code-font-family)"/>
                <a:ea typeface="var(--devsite-code-font-family)"/>
              </a:rPr>
              <a:t> </a:t>
            </a:r>
            <a:r>
              <a:rPr sz="1600">
                <a:latin typeface="var(--devsite-code-font-family)"/>
                <a:ea typeface="var(--devsite-code-font-family)"/>
              </a:rPr>
              <a:t>as</a:t>
            </a:r>
            <a:r>
              <a:rPr lang="en-IN" sz="1600">
                <a:latin typeface="var(--devsite-code-font-family)"/>
                <a:ea typeface="var(--devsite-code-font-family)"/>
              </a:rPr>
              <a:t> </a:t>
            </a:r>
            <a:r>
              <a:rPr sz="1600">
                <a:latin typeface="var(--devsite-code-font-family)"/>
                <a:ea typeface="var(--devsite-code-font-family)"/>
              </a:rPr>
              <a:t>tf</a:t>
            </a:r>
            <a:endParaRPr sz="1600">
              <a:latin typeface="var(--devsite-code-font-family)"/>
              <a:ea typeface="var(--devsite-code-font-family)"/>
            </a:endParaRPr>
          </a:p>
          <a:p>
            <a:pPr marL="0" indent="0"/>
            <a:r>
              <a:rPr sz="1600">
                <a:latin typeface="var(--devsite-code-font-family)"/>
                <a:ea typeface="var(--devsite-code-font-family)"/>
              </a:rPr>
              <a:t>x=tf.constant([[1.,2.,3.],[4.,5.,6.]])</a:t>
            </a:r>
            <a:endParaRPr sz="1600">
              <a:latin typeface="var(--devsite-code-font-family)"/>
              <a:ea typeface="var(--devsite-code-font-family)"/>
            </a:endParaRPr>
          </a:p>
          <a:p>
            <a:pPr marL="0" indent="0"/>
            <a:r>
              <a:rPr sz="1600">
                <a:latin typeface="var(--devsite-code-font-family)"/>
                <a:ea typeface="var(--devsite-code-font-family)"/>
              </a:rPr>
              <a:t>print(x)</a:t>
            </a:r>
            <a:endParaRPr sz="1600">
              <a:latin typeface="var(--devsite-code-font-family)"/>
              <a:ea typeface="var(--devsite-code-font-family)"/>
            </a:endParaRPr>
          </a:p>
          <a:p>
            <a:pPr marL="0" indent="0"/>
            <a:r>
              <a:rPr sz="1600">
                <a:latin typeface="var(--devsite-code-font-family)"/>
                <a:ea typeface="var(--devsite-code-font-family)"/>
              </a:rPr>
              <a:t>print(x.shape)</a:t>
            </a:r>
            <a:endParaRPr sz="1600">
              <a:latin typeface="var(--devsite-code-font-family)"/>
              <a:ea typeface="var(--devsite-code-font-family)"/>
            </a:endParaRPr>
          </a:p>
          <a:p>
            <a:pPr marL="0" indent="0"/>
            <a:r>
              <a:rPr sz="1600">
                <a:latin typeface="var(--devsite-code-font-family)"/>
                <a:ea typeface="var(--devsite-code-font-family)"/>
              </a:rPr>
              <a:t>print(x.dtype)</a:t>
            </a:r>
            <a:endParaRPr sz="1600">
              <a:latin typeface="var(--devsite-code-font-family)"/>
              <a:ea typeface="var(--devsite-code-font-family)"/>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4590" y="747395"/>
            <a:ext cx="9331960" cy="1599565"/>
          </a:xfrm>
          <a:prstGeom prst="rect">
            <a:avLst/>
          </a:prstGeom>
        </p:spPr>
        <p:txBody>
          <a:bodyPr wrap="square">
            <a:spAutoFit/>
          </a:bodyPr>
          <a:p>
            <a:pPr marL="0" indent="0"/>
            <a:r>
              <a:rPr lang="en-US" altLang="en-US" b="1" i="0">
                <a:solidFill>
                  <a:srgbClr val="383838"/>
                </a:solidFill>
                <a:latin typeface="Inter"/>
                <a:ea typeface="Inter"/>
              </a:rPr>
              <a:t>Shape</a:t>
            </a:r>
            <a:endParaRPr lang="en-US" altLang="en-US" sz="1600" b="0" i="0">
              <a:solidFill>
                <a:srgbClr val="383838"/>
              </a:solidFill>
              <a:latin typeface="Inter"/>
              <a:ea typeface="Inter"/>
            </a:endParaRPr>
          </a:p>
          <a:p>
            <a:pPr marL="0" indent="0"/>
            <a:r>
              <a:rPr sz="1600" b="0" i="0">
                <a:solidFill>
                  <a:srgbClr val="383838"/>
                </a:solidFill>
                <a:latin typeface="Inter"/>
                <a:ea typeface="Inter"/>
              </a:rPr>
              <a:t>In the TensorFlow Python library, the shape corresponds to the dimensionality of the tensor. In simple terms, the number of elements in each dimension defines a tensor’s shape. </a:t>
            </a:r>
            <a:endParaRPr sz="1600" b="0" i="0">
              <a:solidFill>
                <a:srgbClr val="383838"/>
              </a:solidFill>
              <a:latin typeface="Inter"/>
              <a:ea typeface="Inter"/>
            </a:endParaRPr>
          </a:p>
          <a:p>
            <a:pPr marL="0" indent="0"/>
            <a:endParaRPr sz="1600" b="0" i="0">
              <a:solidFill>
                <a:srgbClr val="383838"/>
              </a:solidFill>
              <a:latin typeface="Inter"/>
              <a:ea typeface="Inter"/>
            </a:endParaRPr>
          </a:p>
          <a:p>
            <a:pPr marL="0" indent="0"/>
            <a:endParaRPr sz="1600" b="0" i="0">
              <a:solidFill>
                <a:srgbClr val="383838"/>
              </a:solidFill>
              <a:latin typeface="Inter"/>
              <a:ea typeface="Inter"/>
            </a:endParaRPr>
          </a:p>
        </p:txBody>
      </p:sp>
      <p:pic>
        <p:nvPicPr>
          <p:cNvPr id="3" name="Picture 2"/>
          <p:cNvPicPr/>
          <p:nvPr/>
        </p:nvPicPr>
        <p:blipFill>
          <a:blip r:embed="rId1"/>
          <a:stretch>
            <a:fillRect/>
          </a:stretch>
        </p:blipFill>
        <p:spPr>
          <a:xfrm>
            <a:off x="1012190" y="2479358"/>
            <a:ext cx="7620000" cy="269557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911090" y="84455"/>
            <a:ext cx="7347585" cy="6773545"/>
          </a:xfrm>
          <a:prstGeom prst="rect">
            <a:avLst/>
          </a:prstGeom>
        </p:spPr>
        <p:txBody>
          <a:bodyPr wrap="square">
            <a:spAutoFit/>
          </a:bodyPr>
          <a:p>
            <a:pPr marL="0" indent="0">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5. Applications of Deep Learning:</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Computer Vision</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Object detection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segmentation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Natural Language Processing (NLP)</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Text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Sentiment analysis</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Machine translation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Speech Recognition</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Time Series Analysis </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6. Ethical Considerations: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500"/>
              </a:spcBef>
              <a:spcAft>
                <a:spcPts val="1000"/>
              </a:spcAft>
            </a:pPr>
            <a:r>
              <a:rPr sz="1600" b="0" i="0">
                <a:solidFill>
                  <a:srgbClr val="001D35"/>
                </a:solidFill>
                <a:latin typeface="Arial" panose="020B0604020202020204" pitchFamily="34" charset="0"/>
                <a:ea typeface="Google Sans"/>
                <a:cs typeface="Arial" panose="020B0604020202020204" pitchFamily="34" charset="0"/>
              </a:rPr>
              <a:t>Bias in data and models, Privacy concerns, Explainability and interpretability, and Responsible AI practices.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Important Points to Consider:</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Prerequisites: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A solid understanding of linear algebra, calculus, probability, and programming skills (usually Python) are required to fully grasp deep learning concepts.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Hands-on Projects: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Implementing various deep learning models on real-world datasets is crucial for gaining practical experience.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Stay Updated:</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pPr>
            <a:r>
              <a:rPr sz="1400" b="0" i="0">
                <a:solidFill>
                  <a:srgbClr val="001D35"/>
                </a:solidFill>
                <a:latin typeface="Arial" panose="020B0604020202020204" pitchFamily="34" charset="0"/>
                <a:ea typeface="Google Sans"/>
                <a:cs typeface="Arial" panose="020B0604020202020204" pitchFamily="34" charset="0"/>
              </a:rPr>
              <a:t>Deep learning is rapidly evolving, so continuous learning about new research and techniques is important. </a:t>
            </a:r>
            <a:endParaRPr sz="14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78740" y="121285"/>
            <a:ext cx="4832350" cy="6736715"/>
          </a:xfrm>
          <a:prstGeom prst="rect">
            <a:avLst/>
          </a:prstGeom>
          <a:noFill/>
        </p:spPr>
        <p:txBody>
          <a:bodyPr wrap="square" rtlCol="0" anchor="t">
            <a:noAutofit/>
          </a:bodyPr>
          <a:p>
            <a:pPr marL="0" indent="0">
              <a:spcBef>
                <a:spcPts val="1000"/>
              </a:spcBef>
              <a:spcAft>
                <a:spcPts val="500"/>
              </a:spcAft>
            </a:pPr>
            <a:r>
              <a:rPr sz="1600" b="1">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sym typeface="+mn-ea"/>
              </a:rPr>
              <a:t>Key components of a Deep Learning syllabus: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1. Fundamentals of Neural Networks: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Introduction to Artificial Neural Networks (ANNs)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Perceptron model</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Activation functions (sigmoid, ReLU, tanh)</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Backpropagation algorithm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Gradient descent optimization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2. Deep Learning Architectures: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Multi-Layer Perceptron (MLP)</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Convolutional Neural Networks (CNNs)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Recurrent Neural Networks (RNNs)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Long Short-Term Memory (LSTM)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Generative Adversarial Networks (GANs)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Autoencoders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3. Advanced Optimization Techniques:</a:t>
            </a:r>
            <a:endParaRPr sz="1600" b="1" i="0">
              <a:solidFill>
                <a:srgbClr val="001D35"/>
              </a:solidFill>
              <a:latin typeface="Arial" panose="020B0604020202020204" pitchFamily="34" charset="0"/>
              <a:ea typeface="Google Sans"/>
              <a:cs typeface="Arial" panose="020B0604020202020204" pitchFamily="34" charset="0"/>
            </a:endParaRPr>
          </a:p>
          <a:p>
            <a:pPr marL="0" indent="457200">
              <a:lnSpc>
                <a:spcPct val="9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Momentum, RMSprop, Adam optimizer, and Learning rate scheduling. </a:t>
            </a:r>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lnSpc>
                <a:spcPct val="8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4. Practical Implementation with Libraries: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8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TensorFlow, PyTorch, Keras, Data preprocessing and augmentation, and Model training and evaluation metrics.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500"/>
              </a:spcBef>
              <a:spcAft>
                <a:spcPts val="1000"/>
              </a:spcAft>
            </a:pPr>
            <a:endParaRPr lang="en-US" sz="1600">
              <a:solidFill>
                <a:srgbClr val="001D35"/>
              </a:solidFill>
              <a:latin typeface="Arial" panose="020B0604020202020204" pitchFamily="34" charset="0"/>
              <a:ea typeface="Google Sans"/>
              <a:cs typeface="Arial" panose="020B0604020202020204" pitchFamily="34" charset="0"/>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45758"/>
            <a:ext cx="5080000" cy="231203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Introduction to DL  </a:t>
            </a:r>
            <a:endParaRPr sz="25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Deep Learning</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Perceptron Model</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Tensorflow and Keras</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Types of Neural Networks</a:t>
            </a:r>
            <a:endParaRPr sz="1600" b="0" i="0">
              <a:solidFill>
                <a:srgbClr val="333333"/>
              </a:solidFill>
              <a:latin typeface="Tomorrow"/>
              <a:ea typeface="Tomorrow"/>
            </a:endParaRPr>
          </a:p>
        </p:txBody>
      </p:sp>
      <p:sp>
        <p:nvSpPr>
          <p:cNvPr id="3" name="Text Box 2"/>
          <p:cNvSpPr txBox="1"/>
          <p:nvPr/>
        </p:nvSpPr>
        <p:spPr>
          <a:xfrm>
            <a:off x="398780" y="3429000"/>
            <a:ext cx="6448425" cy="2780030"/>
          </a:xfrm>
          <a:prstGeom prst="rect">
            <a:avLst/>
          </a:prstGeom>
        </p:spPr>
        <p:txBody>
          <a:bodyPr wrap="square">
            <a:spAutoFit/>
          </a:bodyPr>
          <a:p>
            <a:pPr marL="0" indent="0">
              <a:spcBef>
                <a:spcPts val="1000"/>
              </a:spcBef>
              <a:spcAft>
                <a:spcPts val="500"/>
              </a:spcAft>
            </a:pPr>
            <a:r>
              <a:rPr sz="2500" b="0" i="0">
                <a:solidFill>
                  <a:srgbClr val="333333"/>
                </a:solidFill>
                <a:latin typeface="Tomorrow"/>
                <a:ea typeface="Tomorrow"/>
              </a:rPr>
              <a:t>Artificial Neural Network Deep Dive  </a:t>
            </a:r>
            <a:endParaRPr sz="25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Activation Functions in NN</a:t>
            </a:r>
            <a:endParaRPr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Single Layered ANN</a:t>
            </a:r>
            <a:endParaRPr lang="en-US" altLang="en-US"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Multiple Layered ANN</a:t>
            </a:r>
            <a:endParaRPr lang="en-US" altLang="en-US"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Loss Functions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Optimization Technique</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Regularization Techniques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CallBacks</a:t>
            </a:r>
            <a:endParaRPr sz="1600" b="0" i="0">
              <a:solidFill>
                <a:srgbClr val="333333"/>
              </a:solidFill>
              <a:latin typeface="Tomorrow"/>
              <a:ea typeface="Tomorrow"/>
            </a:endParaRPr>
          </a:p>
        </p:txBody>
      </p:sp>
      <p:sp>
        <p:nvSpPr>
          <p:cNvPr id="4" name="Text Box 3"/>
          <p:cNvSpPr txBox="1"/>
          <p:nvPr/>
        </p:nvSpPr>
        <p:spPr>
          <a:xfrm>
            <a:off x="5808345" y="0"/>
            <a:ext cx="6383655" cy="645160"/>
          </a:xfrm>
          <a:prstGeom prst="rect">
            <a:avLst/>
          </a:prstGeom>
          <a:noFill/>
        </p:spPr>
        <p:txBody>
          <a:bodyPr wrap="square" rtlCol="0" anchor="t">
            <a:spAutoFit/>
          </a:bodyPr>
          <a:p>
            <a:r>
              <a:rPr lang="en-US" altLang="en-US"/>
              <a:t>https://medium.com/towards-data-science/what-the-hell-is-perceptron-626217814f53</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49951</Words>
  <Application>WPS Presentation</Application>
  <PresentationFormat>Widescreen</PresentationFormat>
  <Paragraphs>1082</Paragraphs>
  <Slides>80</Slides>
  <Notes>0</Notes>
  <HiddenSlides>0</HiddenSlides>
  <MMClips>0</MMClips>
  <ScaleCrop>false</ScaleCrop>
  <HeadingPairs>
    <vt:vector size="6" baseType="variant">
      <vt:variant>
        <vt:lpstr>已用的字体</vt:lpstr>
      </vt:variant>
      <vt:variant>
        <vt:i4>36</vt:i4>
      </vt:variant>
      <vt:variant>
        <vt:lpstr>主题</vt:lpstr>
      </vt:variant>
      <vt:variant>
        <vt:i4>1</vt:i4>
      </vt:variant>
      <vt:variant>
        <vt:lpstr>幻灯片标题</vt:lpstr>
      </vt:variant>
      <vt:variant>
        <vt:i4>80</vt:i4>
      </vt:variant>
    </vt:vector>
  </HeadingPairs>
  <TitlesOfParts>
    <vt:vector size="117" baseType="lpstr">
      <vt:lpstr>Arial</vt:lpstr>
      <vt:lpstr>SimSun</vt:lpstr>
      <vt:lpstr>Wingdings</vt:lpstr>
      <vt:lpstr>Arial</vt:lpstr>
      <vt:lpstr>Google Sans</vt:lpstr>
      <vt:lpstr>Segoe Print</vt:lpstr>
      <vt:lpstr>Tomorrow</vt:lpstr>
      <vt:lpstr>Calibri Light</vt:lpstr>
      <vt:lpstr>Calibri</vt:lpstr>
      <vt:lpstr>Microsoft YaHei</vt:lpstr>
      <vt:lpstr>Arial Unicode MS</vt:lpstr>
      <vt:lpstr>RctvjbXddlcgHrcvdjHelveticaNeueLTStd-BdCn</vt:lpstr>
      <vt:lpstr>QkdyncPgkddySjtfmrUtopiaStd</vt:lpstr>
      <vt:lpstr>CtdhkhGrqdxpFqrrvlUtopiaStd-Italic</vt:lpstr>
      <vt:lpstr>Rubik</vt:lpstr>
      <vt:lpstr>Manrope</vt:lpstr>
      <vt:lpstr>Inter</vt:lpstr>
      <vt:lpstr>Arial Black</vt:lpstr>
      <vt:lpstr>var(--framer-blockquote-font-family</vt:lpstr>
      <vt:lpstr>var(--framer-blockquote-font-family-bold</vt:lpstr>
      <vt:lpstr>-apple-system</vt:lpstr>
      <vt:lpstr>MJXc-TeX-math-I</vt:lpstr>
      <vt:lpstr>MJXc-TeX-main-R</vt:lpstr>
      <vt:lpstr>Roboto</vt:lpstr>
      <vt:lpstr>Nunito</vt:lpstr>
      <vt:lpstr>katex_main</vt:lpstr>
      <vt:lpstr>var(--font-secondary)</vt:lpstr>
      <vt:lpstr>Studio-Feixen-Sans</vt:lpstr>
      <vt:lpstr>source-serif-pro</vt:lpstr>
      <vt:lpstr>STK Bureau Sans Book</vt:lpstr>
      <vt:lpstr>var(--framer-blockquote-font-family-italic</vt:lpstr>
      <vt:lpstr>Georgia</vt:lpstr>
      <vt:lpstr>Roboto-Regular</vt:lpstr>
      <vt:lpstr>Monaco</vt:lpstr>
      <vt:lpstr>var(--devsite-code-font-family)</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hp</dc:creator>
  <cp:lastModifiedBy>Sahil</cp:lastModifiedBy>
  <cp:revision>310</cp:revision>
  <dcterms:created xsi:type="dcterms:W3CDTF">2025-02-02T08:06:00Z</dcterms:created>
  <dcterms:modified xsi:type="dcterms:W3CDTF">2025-03-15T18:44:30Z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9D96F5E932AF4648AA1B99CD0A39ECB7_11</vt:lpwstr>
  </property>
  <property fmtid="{D5CDD505-2E9C-101B-9397-08002B2CF9AE}" pid="3" name="KSOProductBuildVer">
    <vt:lpwstr>1033-12.2.0.20326</vt:lpwstr>
  </property>
</Properties>
</file>